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48" r:id="rId7"/>
    <p:sldMasterId id="2147483662" r:id="rId8"/>
  </p:sldMasterIdLst>
  <p:notesMasterIdLst>
    <p:notesMasterId r:id="rId18"/>
  </p:notesMasterIdLst>
  <p:handoutMasterIdLst>
    <p:handoutMasterId r:id="rId19"/>
  </p:handoutMasterIdLst>
  <p:sldIdLst>
    <p:sldId id="256" r:id="rId9"/>
    <p:sldId id="385" r:id="rId10"/>
    <p:sldId id="388" r:id="rId11"/>
    <p:sldId id="370" r:id="rId12"/>
    <p:sldId id="380" r:id="rId13"/>
    <p:sldId id="390" r:id="rId14"/>
    <p:sldId id="381" r:id="rId15"/>
    <p:sldId id="378" r:id="rId16"/>
    <p:sldId id="386" r:id="rId17"/>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83"/>
    <a:srgbClr val="663300"/>
    <a:srgbClr val="FFC301"/>
    <a:srgbClr val="CCE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5" autoAdjust="0"/>
    <p:restoredTop sz="96433" autoAdjust="0"/>
  </p:normalViewPr>
  <p:slideViewPr>
    <p:cSldViewPr>
      <p:cViewPr>
        <p:scale>
          <a:sx n="152" d="100"/>
          <a:sy n="152" d="100"/>
        </p:scale>
        <p:origin x="-114"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A8D5494-BF04-4C89-9EE9-9F22446FD03E}" type="datetimeFigureOut">
              <a:rPr lang="en-AU" smtClean="0"/>
              <a:t>24/09/2019</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DA6C6AC-2FD8-4F71-9209-41189BC95C45}" type="slidenum">
              <a:rPr lang="en-AU" smtClean="0"/>
              <a:t>‹#›</a:t>
            </a:fld>
            <a:endParaRPr lang="en-AU"/>
          </a:p>
        </p:txBody>
      </p:sp>
    </p:spTree>
    <p:extLst>
      <p:ext uri="{BB962C8B-B14F-4D97-AF65-F5344CB8AC3E}">
        <p14:creationId xmlns:p14="http://schemas.microsoft.com/office/powerpoint/2010/main" val="1823338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452EC53-7929-4594-8097-388D238E3888}" type="datetimeFigureOut">
              <a:rPr lang="en-AU" smtClean="0"/>
              <a:t>24/09/2019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7F80BA3-1A36-40B9-8420-0014A9DAD114}" type="slidenum">
              <a:rPr lang="en-AU" smtClean="0"/>
              <a:t>‹#›</a:t>
            </a:fld>
            <a:endParaRPr lang="en-AU"/>
          </a:p>
        </p:txBody>
      </p:sp>
    </p:spTree>
    <p:extLst>
      <p:ext uri="{BB962C8B-B14F-4D97-AF65-F5344CB8AC3E}">
        <p14:creationId xmlns:p14="http://schemas.microsoft.com/office/powerpoint/2010/main" val="46607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DC7607B-E351-4BF8-BAEA-BBC15B450F39}" type="slidenum">
              <a:rPr lang="en-AU" smtClean="0"/>
              <a:t>6</a:t>
            </a:fld>
            <a:endParaRPr lang="en-AU" dirty="0"/>
          </a:p>
        </p:txBody>
      </p:sp>
    </p:spTree>
    <p:extLst>
      <p:ext uri="{BB962C8B-B14F-4D97-AF65-F5344CB8AC3E}">
        <p14:creationId xmlns:p14="http://schemas.microsoft.com/office/powerpoint/2010/main" val="91440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7417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859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478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06E27F18-0B40-4D7F-A877-A3ADFF947F3E}" type="datetimeFigureOut">
              <a:rPr lang="en-AU" smtClean="0"/>
              <a:t>24/09/2019</a:t>
            </a:fld>
            <a:endParaRPr lang="en-AU"/>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AU"/>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6E64016-856D-412A-A098-28D2945DB1B3}" type="slidenum">
              <a:rPr lang="en-AU" smtClean="0"/>
              <a:t>‹#›</a:t>
            </a:fld>
            <a:endParaRPr lang="en-AU"/>
          </a:p>
        </p:txBody>
      </p:sp>
    </p:spTree>
    <p:extLst>
      <p:ext uri="{BB962C8B-B14F-4D97-AF65-F5344CB8AC3E}">
        <p14:creationId xmlns:p14="http://schemas.microsoft.com/office/powerpoint/2010/main" val="128516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195487"/>
            <a:ext cx="7848872" cy="612000"/>
          </a:xfrm>
          <a:prstGeom prst="rect">
            <a:avLst/>
          </a:prstGeom>
        </p:spPr>
        <p:txBody>
          <a:bodyPr/>
          <a:lstStyle/>
          <a:p>
            <a:r>
              <a:rPr lang="en-AU" smtClean="0"/>
              <a:t>Click to edit Master title style</a:t>
            </a:r>
            <a:endParaRPr lang="en-US"/>
          </a:p>
        </p:txBody>
      </p:sp>
      <p:sp>
        <p:nvSpPr>
          <p:cNvPr id="3" name="Content Placeholder 2"/>
          <p:cNvSpPr>
            <a:spLocks noGrp="1"/>
          </p:cNvSpPr>
          <p:nvPr>
            <p:ph idx="1"/>
          </p:nvPr>
        </p:nvSpPr>
        <p:spPr>
          <a:xfrm>
            <a:off x="648000" y="1059583"/>
            <a:ext cx="7848872" cy="3297302"/>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fld id="{F01BCA93-C655-4EA6-9DE4-0C98970411DB}" type="datetime1">
              <a:rPr lang="en-US" altLang="en-US"/>
              <a:pPr/>
              <a:t>24-Sep-19</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fld id="{B60700A6-8C6D-4E2E-A668-3DE4142C1635}" type="slidenum">
              <a:rPr lang="en-US" altLang="en-US"/>
              <a:pPr/>
              <a:t>‹#›</a:t>
            </a:fld>
            <a:endParaRPr lang="en-US" altLang="en-US"/>
          </a:p>
        </p:txBody>
      </p:sp>
    </p:spTree>
    <p:extLst>
      <p:ext uri="{BB962C8B-B14F-4D97-AF65-F5344CB8AC3E}">
        <p14:creationId xmlns:p14="http://schemas.microsoft.com/office/powerpoint/2010/main" val="56698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5847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AU"/>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9" y="582"/>
            <a:ext cx="9159737" cy="4274595"/>
          </a:xfrm>
          <a:prstGeom prst="rect">
            <a:avLst/>
          </a:prstGeom>
        </p:spPr>
      </p:pic>
      <p:sp>
        <p:nvSpPr>
          <p:cNvPr id="14" name="TextBox 3"/>
          <p:cNvSpPr txBox="1">
            <a:spLocks noChangeArrowheads="1"/>
          </p:cNvSpPr>
          <p:nvPr/>
        </p:nvSpPr>
        <p:spPr bwMode="auto">
          <a:xfrm>
            <a:off x="408448" y="4637979"/>
            <a:ext cx="1057275" cy="294085"/>
          </a:xfrm>
          <a:prstGeom prst="rect">
            <a:avLst/>
          </a:prstGeom>
          <a:noFill/>
          <a:ln w="9525">
            <a:noFill/>
            <a:miter lim="800000"/>
            <a:headEnd/>
            <a:tailEnd/>
          </a:ln>
        </p:spPr>
        <p:txBody>
          <a:bodyPr lIns="0" tIns="0" rIns="0" bIns="0" anchor="b">
            <a:prstTxWarp prst="textNoShape">
              <a:avLst/>
            </a:prstTxWarp>
          </a:bodyPr>
          <a:lstStyle/>
          <a:p>
            <a:pPr>
              <a:lnSpc>
                <a:spcPts val="1100"/>
              </a:lnSpc>
            </a:pPr>
            <a:r>
              <a:rPr lang="en-US" sz="1100" dirty="0" smtClean="0">
                <a:latin typeface="Lato Black" pitchFamily="-84" charset="0"/>
                <a:ea typeface="Lato Black" pitchFamily="-84" charset="0"/>
                <a:cs typeface="Lato Black" pitchFamily="-84" charset="0"/>
              </a:rPr>
              <a:t>www.nt.gov.au</a:t>
            </a:r>
            <a:endParaRPr lang="en-US" sz="1100" dirty="0">
              <a:latin typeface="Lato Black" pitchFamily="-84" charset="0"/>
              <a:ea typeface="Lato Black" pitchFamily="-84" charset="0"/>
              <a:cs typeface="Lato Black" pitchFamily="-8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75948"/>
            <a:ext cx="1438438" cy="512084"/>
          </a:xfrm>
          <a:prstGeom prst="rect">
            <a:avLst/>
          </a:prstGeom>
        </p:spPr>
      </p:pic>
    </p:spTree>
    <p:extLst>
      <p:ext uri="{BB962C8B-B14F-4D97-AF65-F5344CB8AC3E}">
        <p14:creationId xmlns:p14="http://schemas.microsoft.com/office/powerpoint/2010/main" val="1827778595"/>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408448" y="4637979"/>
            <a:ext cx="1057275" cy="294085"/>
          </a:xfrm>
          <a:prstGeom prst="rect">
            <a:avLst/>
          </a:prstGeom>
          <a:noFill/>
          <a:ln w="9525">
            <a:noFill/>
            <a:miter lim="800000"/>
            <a:headEnd/>
            <a:tailEnd/>
          </a:ln>
        </p:spPr>
        <p:txBody>
          <a:bodyPr lIns="0" tIns="0" rIns="0" bIns="0" anchor="b">
            <a:prstTxWarp prst="textNoShape">
              <a:avLst/>
            </a:prstTxWarp>
          </a:bodyPr>
          <a:lstStyle/>
          <a:p>
            <a:pPr>
              <a:lnSpc>
                <a:spcPts val="1100"/>
              </a:lnSpc>
            </a:pPr>
            <a:r>
              <a:rPr lang="en-US" sz="1100" dirty="0" smtClean="0">
                <a:latin typeface="Lato Black" pitchFamily="-84" charset="0"/>
                <a:ea typeface="Lato Black" pitchFamily="-84" charset="0"/>
                <a:cs typeface="Lato Black" pitchFamily="-84" charset="0"/>
              </a:rPr>
              <a:t>www.nt.gov.au</a:t>
            </a:r>
            <a:endParaRPr lang="en-US" sz="1100" dirty="0">
              <a:latin typeface="Lato Black" pitchFamily="-84" charset="0"/>
              <a:ea typeface="Lato Black" pitchFamily="-84" charset="0"/>
              <a:cs typeface="Lato Black" pitchFamily="-8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96" y="4475948"/>
            <a:ext cx="1438438" cy="512084"/>
          </a:xfrm>
          <a:prstGeom prst="rect">
            <a:avLst/>
          </a:prstGeom>
        </p:spPr>
      </p:pic>
    </p:spTree>
    <p:extLst>
      <p:ext uri="{BB962C8B-B14F-4D97-AF65-F5344CB8AC3E}">
        <p14:creationId xmlns:p14="http://schemas.microsoft.com/office/powerpoint/2010/main" val="3798986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5" r:id="rId4"/>
  </p:sldLayoutIdLst>
  <p:timing>
    <p:tnLst>
      <p:par>
        <p:cTn id="1" dur="indefinite" restart="never" nodeType="tmRoot"/>
      </p:par>
    </p:tnLst>
  </p:timing>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AU"/>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9" y="582"/>
            <a:ext cx="9159737" cy="4274595"/>
          </a:xfrm>
          <a:prstGeom prst="rect">
            <a:avLst/>
          </a:prstGeom>
        </p:spPr>
      </p:pic>
      <p:sp>
        <p:nvSpPr>
          <p:cNvPr id="14" name="TextBox 3"/>
          <p:cNvSpPr txBox="1">
            <a:spLocks noChangeArrowheads="1"/>
          </p:cNvSpPr>
          <p:nvPr/>
        </p:nvSpPr>
        <p:spPr bwMode="auto">
          <a:xfrm>
            <a:off x="408448" y="4637979"/>
            <a:ext cx="1057275" cy="294085"/>
          </a:xfrm>
          <a:prstGeom prst="rect">
            <a:avLst/>
          </a:prstGeom>
          <a:noFill/>
          <a:ln w="9525">
            <a:noFill/>
            <a:miter lim="800000"/>
            <a:headEnd/>
            <a:tailEnd/>
          </a:ln>
        </p:spPr>
        <p:txBody>
          <a:bodyPr lIns="0" tIns="0" rIns="0" bIns="0" anchor="b">
            <a:prstTxWarp prst="textNoShape">
              <a:avLst/>
            </a:prstTxWarp>
          </a:bodyPr>
          <a:lstStyle/>
          <a:p>
            <a:pPr>
              <a:lnSpc>
                <a:spcPts val="1100"/>
              </a:lnSpc>
            </a:pPr>
            <a:r>
              <a:rPr lang="en-US" sz="1100" dirty="0" smtClean="0">
                <a:latin typeface="Lato Black" pitchFamily="-84" charset="0"/>
                <a:ea typeface="Lato Black" pitchFamily="-84" charset="0"/>
                <a:cs typeface="Lato Black" pitchFamily="-84" charset="0"/>
              </a:rPr>
              <a:t>www.nt.gov.au</a:t>
            </a:r>
            <a:endParaRPr lang="en-US" sz="1100" dirty="0">
              <a:latin typeface="Lato Black" pitchFamily="-84" charset="0"/>
              <a:ea typeface="Lato Black" pitchFamily="-84" charset="0"/>
              <a:cs typeface="Lato Black" pitchFamily="-8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75948"/>
            <a:ext cx="1438438" cy="512084"/>
          </a:xfrm>
          <a:prstGeom prst="rect">
            <a:avLst/>
          </a:prstGeom>
        </p:spPr>
      </p:pic>
    </p:spTree>
    <p:extLst>
      <p:ext uri="{BB962C8B-B14F-4D97-AF65-F5344CB8AC3E}">
        <p14:creationId xmlns:p14="http://schemas.microsoft.com/office/powerpoint/2010/main" val="2693303998"/>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rackinginquiry.nt.gov.au/"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minerals.nt.gov.au/" TargetMode="External"/><Relationship Id="rId2" Type="http://schemas.openxmlformats.org/officeDocument/2006/relationships/hyperlink" Target="http://www.minerals.nt.gov.au/ntgs" TargetMode="External"/><Relationship Id="rId1" Type="http://schemas.openxmlformats.org/officeDocument/2006/relationships/slideLayout" Target="../slideLayouts/slideLayout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7" y="-7218"/>
            <a:ext cx="9159737" cy="4274595"/>
          </a:xfrm>
          <a:prstGeom prst="rect">
            <a:avLst/>
          </a:prstGeom>
          <a:solidFill>
            <a:srgbClr val="005D83"/>
          </a:solidFill>
        </p:spPr>
      </p:pic>
      <p:sp>
        <p:nvSpPr>
          <p:cNvPr id="5" name="Title 1"/>
          <p:cNvSpPr txBox="1">
            <a:spLocks/>
          </p:cNvSpPr>
          <p:nvPr/>
        </p:nvSpPr>
        <p:spPr>
          <a:xfrm>
            <a:off x="715210" y="861312"/>
            <a:ext cx="5801005" cy="1296144"/>
          </a:xfrm>
          <a:prstGeom prst="rect">
            <a:avLst/>
          </a:prstGeom>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AU" sz="3200" dirty="0" smtClean="0">
                <a:solidFill>
                  <a:srgbClr val="FFFFFF"/>
                </a:solidFill>
                <a:latin typeface="Lato Black" charset="0"/>
                <a:cs typeface="Lato Black" charset="0"/>
              </a:rPr>
              <a:t>Northern Territory</a:t>
            </a:r>
            <a:endParaRPr lang="en-AU" sz="3200" dirty="0">
              <a:solidFill>
                <a:srgbClr val="FFFFFF"/>
              </a:solidFill>
              <a:latin typeface="Lato Black" charset="0"/>
              <a:cs typeface="Lato Black" charset="0"/>
            </a:endParaRPr>
          </a:p>
          <a:p>
            <a:pPr algn="l">
              <a:spcBef>
                <a:spcPts val="0"/>
              </a:spcBef>
            </a:pPr>
            <a:r>
              <a:rPr lang="en-US" sz="3200" dirty="0" smtClean="0">
                <a:solidFill>
                  <a:srgbClr val="FFFFFF"/>
                </a:solidFill>
                <a:latin typeface="Lato Black" charset="0"/>
                <a:cs typeface="Lato Black" charset="0"/>
              </a:rPr>
              <a:t/>
            </a:r>
            <a:br>
              <a:rPr lang="en-US" sz="3200" dirty="0" smtClean="0">
                <a:solidFill>
                  <a:srgbClr val="FFFFFF"/>
                </a:solidFill>
                <a:latin typeface="Lato Black" charset="0"/>
                <a:cs typeface="Lato Black" charset="0"/>
              </a:rPr>
            </a:br>
            <a:endParaRPr lang="en-US" sz="2000" dirty="0" smtClean="0">
              <a:solidFill>
                <a:srgbClr val="FFFFFF"/>
              </a:solidFill>
              <a:latin typeface="Lato Black" charset="0"/>
              <a:cs typeface="Lato Black" charset="0"/>
            </a:endParaRPr>
          </a:p>
          <a:p>
            <a:pPr algn="l">
              <a:spcBef>
                <a:spcPts val="0"/>
              </a:spcBef>
            </a:pPr>
            <a:r>
              <a:rPr lang="en-US" sz="1600" dirty="0" smtClean="0">
                <a:solidFill>
                  <a:srgbClr val="FFFFFF"/>
                </a:solidFill>
                <a:latin typeface="Lato Light" charset="0"/>
                <a:cs typeface="Lato Light" charset="0"/>
              </a:rPr>
              <a:t>Ian Scrimgeour</a:t>
            </a:r>
          </a:p>
          <a:p>
            <a:pPr algn="l">
              <a:spcBef>
                <a:spcPts val="0"/>
              </a:spcBef>
            </a:pPr>
            <a:r>
              <a:rPr lang="en-US" sz="1600" dirty="0" smtClean="0">
                <a:solidFill>
                  <a:srgbClr val="FFFFFF"/>
                </a:solidFill>
                <a:latin typeface="Lato Light" charset="0"/>
                <a:cs typeface="Lato Light" charset="0"/>
              </a:rPr>
              <a:t>Executive Director, NT Geological Survey</a:t>
            </a:r>
          </a:p>
          <a:p>
            <a:pPr algn="l">
              <a:spcBef>
                <a:spcPts val="0"/>
              </a:spcBef>
            </a:pPr>
            <a:endParaRPr lang="en-US" sz="1600" dirty="0">
              <a:solidFill>
                <a:srgbClr val="FFFFFF"/>
              </a:solidFill>
              <a:latin typeface="Lato Light" charset="0"/>
              <a:cs typeface="Lato Light" charset="0"/>
            </a:endParaRPr>
          </a:p>
          <a:p>
            <a:pPr algn="l">
              <a:spcBef>
                <a:spcPts val="0"/>
              </a:spcBef>
            </a:pPr>
            <a:r>
              <a:rPr lang="en-US" sz="1600" dirty="0" smtClean="0">
                <a:solidFill>
                  <a:srgbClr val="FFFFFF"/>
                </a:solidFill>
                <a:latin typeface="Lato Light" charset="0"/>
                <a:cs typeface="Lato Light" charset="0"/>
              </a:rPr>
              <a:t>APPEA, 29 May 2019</a:t>
            </a:r>
          </a:p>
          <a:p>
            <a:pPr algn="l">
              <a:spcBef>
                <a:spcPts val="0"/>
              </a:spcBef>
            </a:pPr>
            <a:r>
              <a:rPr lang="en-US" sz="1600" dirty="0" smtClean="0">
                <a:solidFill>
                  <a:srgbClr val="FFFFFF"/>
                </a:solidFill>
                <a:latin typeface="Lato Light" charset="0"/>
                <a:cs typeface="Lato Light" charset="0"/>
              </a:rPr>
              <a:t/>
            </a:r>
            <a:br>
              <a:rPr lang="en-US" sz="1600" dirty="0" smtClean="0">
                <a:solidFill>
                  <a:srgbClr val="FFFFFF"/>
                </a:solidFill>
                <a:latin typeface="Lato Light" charset="0"/>
                <a:cs typeface="Lato Light" charset="0"/>
              </a:rPr>
            </a:br>
            <a:endParaRPr lang="en-US" sz="1600" dirty="0">
              <a:solidFill>
                <a:srgbClr val="FFFFFF"/>
              </a:solidFill>
              <a:latin typeface="Lato Light" charset="0"/>
              <a:cs typeface="Lato Light" charset="0"/>
            </a:endParaRPr>
          </a:p>
        </p:txBody>
      </p:sp>
      <p:sp>
        <p:nvSpPr>
          <p:cNvPr id="8" name="Subtitle 2"/>
          <p:cNvSpPr txBox="1">
            <a:spLocks/>
          </p:cNvSpPr>
          <p:nvPr/>
        </p:nvSpPr>
        <p:spPr>
          <a:xfrm>
            <a:off x="705768" y="3898909"/>
            <a:ext cx="4824536" cy="27003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sz="1200" b="0" dirty="0" smtClean="0">
                <a:solidFill>
                  <a:schemeClr val="bg1"/>
                </a:solidFill>
                <a:latin typeface="Lato" panose="020F0502020204030203" pitchFamily="34" charset="0"/>
                <a:ea typeface="Lato Medium" panose="020F0502020204030203" pitchFamily="34" charset="0"/>
                <a:cs typeface="Lato Medium" panose="020F0502020204030203" pitchFamily="34" charset="0"/>
              </a:rPr>
              <a:t>DEPARTMENT</a:t>
            </a:r>
            <a:r>
              <a:rPr lang="en-AU" sz="1200" b="0" baseline="0" dirty="0" smtClean="0">
                <a:solidFill>
                  <a:schemeClr val="bg1"/>
                </a:solidFill>
                <a:latin typeface="Lato" panose="020F0502020204030203" pitchFamily="34" charset="0"/>
                <a:ea typeface="Lato Medium" panose="020F0502020204030203" pitchFamily="34" charset="0"/>
                <a:cs typeface="Lato Medium" panose="020F0502020204030203" pitchFamily="34" charset="0"/>
              </a:rPr>
              <a:t> OF </a:t>
            </a:r>
            <a:r>
              <a:rPr lang="en-AU" sz="1200" b="1" baseline="0" dirty="0" smtClean="0">
                <a:solidFill>
                  <a:schemeClr val="bg1"/>
                </a:solidFill>
                <a:latin typeface="Lato" panose="020F0502020204030203" pitchFamily="34" charset="0"/>
                <a:ea typeface="Lato Black" panose="020F0502020204030203" pitchFamily="34" charset="0"/>
                <a:cs typeface="Lato Black" panose="020F0502020204030203" pitchFamily="34" charset="0"/>
              </a:rPr>
              <a:t>PRIMARY INDUSTRY AND </a:t>
            </a:r>
            <a:r>
              <a:rPr lang="en-AU" sz="1200" b="1" dirty="0" smtClean="0">
                <a:solidFill>
                  <a:schemeClr val="bg1"/>
                </a:solidFill>
                <a:latin typeface="Lato" panose="020F0502020204030203" pitchFamily="34" charset="0"/>
                <a:ea typeface="Lato Black" panose="020F0502020204030203" pitchFamily="34" charset="0"/>
                <a:cs typeface="Lato Black" panose="020F0502020204030203" pitchFamily="34" charset="0"/>
              </a:rPr>
              <a:t>RESOURCES</a:t>
            </a:r>
            <a:endParaRPr lang="en-AU" sz="1200" b="1" dirty="0">
              <a:solidFill>
                <a:schemeClr val="bg1"/>
              </a:solidFill>
              <a:latin typeface="Lato"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704318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5"/>
          <p:cNvSpPr txBox="1">
            <a:spLocks noChangeArrowheads="1"/>
          </p:cNvSpPr>
          <p:nvPr/>
        </p:nvSpPr>
        <p:spPr bwMode="auto">
          <a:xfrm>
            <a:off x="568325" y="258763"/>
            <a:ext cx="558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pitchFamily="3" charset="-128"/>
              </a:defRPr>
            </a:lvl1pPr>
            <a:lvl2pPr marL="742950" indent="-285750" eaLnBrk="0" hangingPunct="0">
              <a:defRPr sz="2400">
                <a:solidFill>
                  <a:schemeClr val="tx1"/>
                </a:solidFill>
                <a:latin typeface="Arial" pitchFamily="34" charset="0"/>
                <a:ea typeface="ヒラギノ角ゴ Pro W3" pitchFamily="3" charset="-128"/>
              </a:defRPr>
            </a:lvl2pPr>
            <a:lvl3pPr marL="1143000" indent="-228600" eaLnBrk="0" hangingPunct="0">
              <a:defRPr sz="2400">
                <a:solidFill>
                  <a:schemeClr val="tx1"/>
                </a:solidFill>
                <a:latin typeface="Arial" pitchFamily="34" charset="0"/>
                <a:ea typeface="ヒラギノ角ゴ Pro W3" pitchFamily="3" charset="-128"/>
              </a:defRPr>
            </a:lvl3pPr>
            <a:lvl4pPr marL="1600200" indent="-228600" eaLnBrk="0" hangingPunct="0">
              <a:defRPr sz="2400">
                <a:solidFill>
                  <a:schemeClr val="tx1"/>
                </a:solidFill>
                <a:latin typeface="Arial" pitchFamily="34" charset="0"/>
                <a:ea typeface="ヒラギノ角ゴ Pro W3" pitchFamily="3" charset="-128"/>
              </a:defRPr>
            </a:lvl4pPr>
            <a:lvl5pPr marL="2057400" indent="-228600" eaLnBrk="0" hangingPunct="0">
              <a:defRPr sz="2400">
                <a:solidFill>
                  <a:schemeClr val="tx1"/>
                </a:solidFill>
                <a:latin typeface="Arial" pitchFamily="34" charset="0"/>
                <a:ea typeface="ヒラギノ角ゴ Pro W3" pitchFamily="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9pPr>
          </a:lstStyle>
          <a:p>
            <a:pPr eaLnBrk="1" hangingPunct="1"/>
            <a:r>
              <a:rPr lang="en-US" altLang="en-US" dirty="0" smtClean="0">
                <a:latin typeface="Arial Bold" pitchFamily="3" charset="0"/>
              </a:rPr>
              <a:t>Hydraulic fracturing in the NT</a:t>
            </a:r>
            <a:endParaRPr lang="en-US" altLang="en-US" dirty="0">
              <a:latin typeface="Arial Bold" pitchFamily="3" charset="0"/>
            </a:endParaRPr>
          </a:p>
        </p:txBody>
      </p:sp>
      <p:sp>
        <p:nvSpPr>
          <p:cNvPr id="5" name="Content Placeholder 3"/>
          <p:cNvSpPr txBox="1">
            <a:spLocks/>
          </p:cNvSpPr>
          <p:nvPr/>
        </p:nvSpPr>
        <p:spPr bwMode="auto">
          <a:xfrm>
            <a:off x="395536" y="915566"/>
            <a:ext cx="6048672" cy="327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4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400">
                <a:solidFill>
                  <a:schemeClr val="bg1"/>
                </a:solidFill>
                <a:latin typeface="+mn-lt"/>
                <a:ea typeface="ＭＳ Ｐゴシック" charset="-128"/>
              </a:defRPr>
            </a:lvl6pPr>
            <a:lvl7pPr marL="2971800" indent="-228600" algn="l" rtl="0" fontAlgn="base">
              <a:spcBef>
                <a:spcPct val="20000"/>
              </a:spcBef>
              <a:spcAft>
                <a:spcPct val="0"/>
              </a:spcAft>
              <a:buChar char="»"/>
              <a:defRPr sz="2400">
                <a:solidFill>
                  <a:schemeClr val="bg1"/>
                </a:solidFill>
                <a:latin typeface="+mn-lt"/>
                <a:ea typeface="ＭＳ Ｐゴシック" charset="-128"/>
              </a:defRPr>
            </a:lvl7pPr>
            <a:lvl8pPr marL="3429000" indent="-228600" algn="l" rtl="0" fontAlgn="base">
              <a:spcBef>
                <a:spcPct val="20000"/>
              </a:spcBef>
              <a:spcAft>
                <a:spcPct val="0"/>
              </a:spcAft>
              <a:buChar char="»"/>
              <a:defRPr sz="2400">
                <a:solidFill>
                  <a:schemeClr val="bg1"/>
                </a:solidFill>
                <a:latin typeface="+mn-lt"/>
                <a:ea typeface="ＭＳ Ｐゴシック" charset="-128"/>
              </a:defRPr>
            </a:lvl8pPr>
            <a:lvl9pPr marL="3886200" indent="-228600" algn="l" rtl="0" fontAlgn="base">
              <a:spcBef>
                <a:spcPct val="20000"/>
              </a:spcBef>
              <a:spcAft>
                <a:spcPct val="0"/>
              </a:spcAft>
              <a:buChar char="»"/>
              <a:defRPr sz="2400">
                <a:solidFill>
                  <a:schemeClr val="bg1"/>
                </a:solidFill>
                <a:latin typeface="+mn-lt"/>
                <a:ea typeface="ＭＳ Ｐゴシック" charset="-128"/>
              </a:defRPr>
            </a:lvl9pPr>
          </a:lstStyle>
          <a:p>
            <a:r>
              <a:rPr lang="en-AU" sz="1600" dirty="0" smtClean="0">
                <a:solidFill>
                  <a:schemeClr val="tx1"/>
                </a:solidFill>
              </a:rPr>
              <a:t>Scientific </a:t>
            </a:r>
            <a:r>
              <a:rPr lang="en-AU" sz="1600" dirty="0">
                <a:solidFill>
                  <a:schemeClr val="tx1"/>
                </a:solidFill>
              </a:rPr>
              <a:t>Inquiry </a:t>
            </a:r>
            <a:r>
              <a:rPr lang="en-AU" sz="1600" dirty="0" smtClean="0">
                <a:solidFill>
                  <a:schemeClr val="tx1"/>
                </a:solidFill>
              </a:rPr>
              <a:t>into </a:t>
            </a:r>
            <a:r>
              <a:rPr lang="en-AU" sz="1600" dirty="0">
                <a:solidFill>
                  <a:schemeClr val="tx1"/>
                </a:solidFill>
              </a:rPr>
              <a:t>Hydraulic Fracturing delivered final report March </a:t>
            </a:r>
            <a:r>
              <a:rPr lang="en-AU" sz="1600" dirty="0" smtClean="0">
                <a:solidFill>
                  <a:schemeClr val="tx1"/>
                </a:solidFill>
              </a:rPr>
              <a:t>2018 </a:t>
            </a:r>
          </a:p>
          <a:p>
            <a:r>
              <a:rPr lang="en-AU" sz="1600" dirty="0" smtClean="0">
                <a:solidFill>
                  <a:schemeClr val="tx1"/>
                </a:solidFill>
              </a:rPr>
              <a:t>All 135 recommendations from Inquiry </a:t>
            </a:r>
            <a:r>
              <a:rPr lang="en-AU" sz="1600" dirty="0">
                <a:solidFill>
                  <a:schemeClr val="tx1"/>
                </a:solidFill>
              </a:rPr>
              <a:t>accepted &amp; moratorium on hydraulic fracturing lifted April 2018 </a:t>
            </a:r>
            <a:endParaRPr lang="en-AU" sz="1600" dirty="0" smtClean="0">
              <a:solidFill>
                <a:schemeClr val="tx1"/>
              </a:solidFill>
            </a:endParaRPr>
          </a:p>
          <a:p>
            <a:r>
              <a:rPr lang="en-AU" sz="1600" dirty="0" smtClean="0">
                <a:solidFill>
                  <a:schemeClr val="tx1"/>
                </a:solidFill>
              </a:rPr>
              <a:t>31 recommendations to be implemented prior to exploration recommencing – concerted effort across government to implement these</a:t>
            </a:r>
          </a:p>
          <a:p>
            <a:r>
              <a:rPr lang="en-AU" sz="1600" dirty="0" smtClean="0">
                <a:solidFill>
                  <a:schemeClr val="tx1"/>
                </a:solidFill>
              </a:rPr>
              <a:t>Exploration </a:t>
            </a:r>
            <a:r>
              <a:rPr lang="en-AU" sz="1600" dirty="0">
                <a:solidFill>
                  <a:schemeClr val="tx1"/>
                </a:solidFill>
              </a:rPr>
              <a:t>in the </a:t>
            </a:r>
            <a:r>
              <a:rPr lang="en-AU" sz="1600" dirty="0" err="1">
                <a:solidFill>
                  <a:schemeClr val="tx1"/>
                </a:solidFill>
              </a:rPr>
              <a:t>Beetaloo</a:t>
            </a:r>
            <a:r>
              <a:rPr lang="en-AU" sz="1600" dirty="0">
                <a:solidFill>
                  <a:schemeClr val="tx1"/>
                </a:solidFill>
              </a:rPr>
              <a:t> Sub-basin </a:t>
            </a:r>
            <a:r>
              <a:rPr lang="en-AU" sz="1600" dirty="0" smtClean="0">
                <a:solidFill>
                  <a:schemeClr val="tx1"/>
                </a:solidFill>
              </a:rPr>
              <a:t>on track to recommence in 2019.</a:t>
            </a:r>
          </a:p>
          <a:p>
            <a:r>
              <a:rPr lang="en-AU" sz="1600" dirty="0">
                <a:solidFill>
                  <a:schemeClr val="tx1"/>
                </a:solidFill>
              </a:rPr>
              <a:t>Information on </a:t>
            </a:r>
            <a:r>
              <a:rPr lang="en-AU" sz="1600" dirty="0" smtClean="0">
                <a:solidFill>
                  <a:schemeClr val="tx1"/>
                </a:solidFill>
              </a:rPr>
              <a:t>recommendations and implementation: </a:t>
            </a:r>
            <a:r>
              <a:rPr lang="en-AU" sz="1600" dirty="0" smtClean="0">
                <a:solidFill>
                  <a:srgbClr val="005D83"/>
                </a:solidFill>
                <a:hlinkClick r:id="rId2"/>
              </a:rPr>
              <a:t>www.hydraulicfracturing.nt.gov.au</a:t>
            </a:r>
            <a:endParaRPr lang="en-AU" sz="1600" dirty="0">
              <a:solidFill>
                <a:srgbClr val="005D83"/>
              </a:solidFill>
            </a:endParaRPr>
          </a:p>
          <a:p>
            <a:endParaRPr lang="en-AU" sz="1600" dirty="0" smtClean="0">
              <a:solidFill>
                <a:schemeClr val="tx1"/>
              </a:solidFill>
            </a:endParaRPr>
          </a:p>
          <a:p>
            <a:r>
              <a:rPr lang="en-AU" sz="1600" dirty="0" smtClean="0">
                <a:solidFill>
                  <a:schemeClr val="tx1"/>
                </a:solidFill>
              </a:rPr>
              <a:t>No acreage release planned for the NT in 2019</a:t>
            </a:r>
            <a:endParaRPr lang="en-AU" sz="16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661927"/>
            <a:ext cx="2492833" cy="3525441"/>
          </a:xfrm>
          <a:prstGeom prst="rect">
            <a:avLst/>
          </a:prstGeom>
        </p:spPr>
      </p:pic>
    </p:spTree>
    <p:extLst>
      <p:ext uri="{BB962C8B-B14F-4D97-AF65-F5344CB8AC3E}">
        <p14:creationId xmlns:p14="http://schemas.microsoft.com/office/powerpoint/2010/main" val="1393844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79512" y="245213"/>
            <a:ext cx="70280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3" charset="-128"/>
              </a:defRPr>
            </a:lvl1pPr>
            <a:lvl2pPr marL="742950" indent="-285750" eaLnBrk="0" hangingPunct="0">
              <a:defRPr sz="2400">
                <a:solidFill>
                  <a:schemeClr val="tx1"/>
                </a:solidFill>
                <a:latin typeface="Arial" pitchFamily="34" charset="0"/>
                <a:ea typeface="ヒラギノ角ゴ Pro W3" pitchFamily="3" charset="-128"/>
              </a:defRPr>
            </a:lvl2pPr>
            <a:lvl3pPr marL="1143000" indent="-228600" eaLnBrk="0" hangingPunct="0">
              <a:defRPr sz="2400">
                <a:solidFill>
                  <a:schemeClr val="tx1"/>
                </a:solidFill>
                <a:latin typeface="Arial" pitchFamily="34" charset="0"/>
                <a:ea typeface="ヒラギノ角ゴ Pro W3" pitchFamily="3" charset="-128"/>
              </a:defRPr>
            </a:lvl3pPr>
            <a:lvl4pPr marL="1600200" indent="-228600" eaLnBrk="0" hangingPunct="0">
              <a:defRPr sz="2400">
                <a:solidFill>
                  <a:schemeClr val="tx1"/>
                </a:solidFill>
                <a:latin typeface="Arial" pitchFamily="34" charset="0"/>
                <a:ea typeface="ヒラギノ角ゴ Pro W3" pitchFamily="3" charset="-128"/>
              </a:defRPr>
            </a:lvl4pPr>
            <a:lvl5pPr marL="2057400" indent="-228600" eaLnBrk="0" hangingPunct="0">
              <a:defRPr sz="2400">
                <a:solidFill>
                  <a:schemeClr val="tx1"/>
                </a:solidFill>
                <a:latin typeface="Arial" pitchFamily="34" charset="0"/>
                <a:ea typeface="ヒラギノ角ゴ Pro W3" pitchFamily="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9pPr>
          </a:lstStyle>
          <a:p>
            <a:pPr eaLnBrk="1" hangingPunct="1"/>
            <a:r>
              <a:rPr lang="en-US" altLang="en-US" dirty="0" smtClean="0">
                <a:latin typeface="Arial Bold" pitchFamily="3" charset="0"/>
              </a:rPr>
              <a:t>Implementation of HFI recommendations</a:t>
            </a:r>
            <a:endParaRPr lang="en-US" altLang="en-US" dirty="0">
              <a:latin typeface="Arial Bold" pitchFamily="3" charset="0"/>
            </a:endParaRPr>
          </a:p>
        </p:txBody>
      </p:sp>
      <p:sp>
        <p:nvSpPr>
          <p:cNvPr id="8" name="Content Placeholder 3"/>
          <p:cNvSpPr txBox="1">
            <a:spLocks/>
          </p:cNvSpPr>
          <p:nvPr/>
        </p:nvSpPr>
        <p:spPr bwMode="auto">
          <a:xfrm>
            <a:off x="107504" y="729159"/>
            <a:ext cx="6048672" cy="327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4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400">
                <a:solidFill>
                  <a:schemeClr val="bg1"/>
                </a:solidFill>
                <a:latin typeface="+mn-lt"/>
                <a:ea typeface="ＭＳ Ｐゴシック" charset="-128"/>
              </a:defRPr>
            </a:lvl6pPr>
            <a:lvl7pPr marL="2971800" indent="-228600" algn="l" rtl="0" fontAlgn="base">
              <a:spcBef>
                <a:spcPct val="20000"/>
              </a:spcBef>
              <a:spcAft>
                <a:spcPct val="0"/>
              </a:spcAft>
              <a:buChar char="»"/>
              <a:defRPr sz="2400">
                <a:solidFill>
                  <a:schemeClr val="bg1"/>
                </a:solidFill>
                <a:latin typeface="+mn-lt"/>
                <a:ea typeface="ＭＳ Ｐゴシック" charset="-128"/>
              </a:defRPr>
            </a:lvl7pPr>
            <a:lvl8pPr marL="3429000" indent="-228600" algn="l" rtl="0" fontAlgn="base">
              <a:spcBef>
                <a:spcPct val="20000"/>
              </a:spcBef>
              <a:spcAft>
                <a:spcPct val="0"/>
              </a:spcAft>
              <a:buChar char="»"/>
              <a:defRPr sz="2400">
                <a:solidFill>
                  <a:schemeClr val="bg1"/>
                </a:solidFill>
                <a:latin typeface="+mn-lt"/>
                <a:ea typeface="ＭＳ Ｐゴシック" charset="-128"/>
              </a:defRPr>
            </a:lvl8pPr>
            <a:lvl9pPr marL="3886200" indent="-228600" algn="l" rtl="0" fontAlgn="base">
              <a:spcBef>
                <a:spcPct val="20000"/>
              </a:spcBef>
              <a:spcAft>
                <a:spcPct val="0"/>
              </a:spcAft>
              <a:buChar char="»"/>
              <a:defRPr sz="2400">
                <a:solidFill>
                  <a:schemeClr val="bg1"/>
                </a:solidFill>
                <a:latin typeface="+mn-lt"/>
                <a:ea typeface="ＭＳ Ｐゴシック" charset="-128"/>
              </a:defRPr>
            </a:lvl9pPr>
          </a:lstStyle>
          <a:p>
            <a:r>
              <a:rPr lang="en-AU" sz="1600" dirty="0" smtClean="0">
                <a:solidFill>
                  <a:schemeClr val="tx1"/>
                </a:solidFill>
              </a:rPr>
              <a:t>Change </a:t>
            </a:r>
            <a:r>
              <a:rPr lang="en-AU" sz="1600" dirty="0">
                <a:solidFill>
                  <a:schemeClr val="tx1"/>
                </a:solidFill>
              </a:rPr>
              <a:t>to the way government and industry has operated for petroleum exploration/production in the NT</a:t>
            </a:r>
            <a:r>
              <a:rPr lang="en-AU" sz="1600" dirty="0" smtClean="0">
                <a:solidFill>
                  <a:schemeClr val="tx1"/>
                </a:solidFill>
              </a:rPr>
              <a:t>.</a:t>
            </a:r>
          </a:p>
          <a:p>
            <a:r>
              <a:rPr lang="en-AU" sz="1600" dirty="0" smtClean="0">
                <a:solidFill>
                  <a:schemeClr val="tx1"/>
                </a:solidFill>
              </a:rPr>
              <a:t>Changes to date include:</a:t>
            </a:r>
          </a:p>
          <a:p>
            <a:pPr lvl="1"/>
            <a:r>
              <a:rPr lang="en-AU" sz="1400" dirty="0">
                <a:solidFill>
                  <a:schemeClr val="tx1"/>
                </a:solidFill>
              </a:rPr>
              <a:t>Amendments to </a:t>
            </a:r>
            <a:r>
              <a:rPr lang="en-AU" sz="1400" i="1" dirty="0">
                <a:solidFill>
                  <a:schemeClr val="tx1"/>
                </a:solidFill>
              </a:rPr>
              <a:t>Petroleum Act </a:t>
            </a:r>
            <a:r>
              <a:rPr lang="en-AU" sz="1400" dirty="0">
                <a:solidFill>
                  <a:schemeClr val="tx1"/>
                </a:solidFill>
              </a:rPr>
              <a:t>and associated environmental </a:t>
            </a:r>
            <a:r>
              <a:rPr lang="en-AU" sz="1400" dirty="0" err="1" smtClean="0">
                <a:solidFill>
                  <a:schemeClr val="tx1"/>
                </a:solidFill>
              </a:rPr>
              <a:t>regs</a:t>
            </a:r>
            <a:endParaRPr lang="en-AU" sz="1400" dirty="0">
              <a:solidFill>
                <a:schemeClr val="tx1"/>
              </a:solidFill>
            </a:endParaRPr>
          </a:p>
          <a:p>
            <a:pPr lvl="1"/>
            <a:r>
              <a:rPr lang="en-AU" sz="1400" dirty="0" smtClean="0">
                <a:solidFill>
                  <a:schemeClr val="tx1"/>
                </a:solidFill>
              </a:rPr>
              <a:t>Separation of responsibilities between Environment and Resources ministers </a:t>
            </a:r>
          </a:p>
          <a:p>
            <a:pPr lvl="1"/>
            <a:r>
              <a:rPr lang="en-AU" sz="1400" dirty="0" smtClean="0">
                <a:solidFill>
                  <a:schemeClr val="tx1"/>
                </a:solidFill>
              </a:rPr>
              <a:t>Removal of exemption from </a:t>
            </a:r>
            <a:r>
              <a:rPr lang="en-AU" sz="1400" i="1" dirty="0" smtClean="0">
                <a:solidFill>
                  <a:schemeClr val="tx1"/>
                </a:solidFill>
              </a:rPr>
              <a:t>Water Act</a:t>
            </a:r>
          </a:p>
          <a:p>
            <a:pPr lvl="1"/>
            <a:r>
              <a:rPr lang="en-AU" sz="1400" dirty="0" smtClean="0">
                <a:solidFill>
                  <a:schemeClr val="tx1"/>
                </a:solidFill>
              </a:rPr>
              <a:t>Environmental Management Plans publicly advertised</a:t>
            </a:r>
          </a:p>
          <a:p>
            <a:pPr lvl="1"/>
            <a:r>
              <a:rPr lang="en-AU" sz="1400" dirty="0" smtClean="0">
                <a:solidFill>
                  <a:schemeClr val="tx1"/>
                </a:solidFill>
              </a:rPr>
              <a:t>Baseline </a:t>
            </a:r>
            <a:r>
              <a:rPr lang="en-AU" sz="1400" dirty="0">
                <a:solidFill>
                  <a:schemeClr val="tx1"/>
                </a:solidFill>
              </a:rPr>
              <a:t>environmental monitoring (methane, water and weeds</a:t>
            </a:r>
            <a:r>
              <a:rPr lang="en-AU" sz="1400" dirty="0" smtClean="0">
                <a:solidFill>
                  <a:schemeClr val="tx1"/>
                </a:solidFill>
              </a:rPr>
              <a:t>).</a:t>
            </a:r>
          </a:p>
          <a:p>
            <a:pPr lvl="1"/>
            <a:r>
              <a:rPr lang="en-AU" sz="1400" dirty="0" smtClean="0">
                <a:solidFill>
                  <a:schemeClr val="tx1"/>
                </a:solidFill>
              </a:rPr>
              <a:t>Codes </a:t>
            </a:r>
            <a:r>
              <a:rPr lang="en-AU" sz="1400" dirty="0">
                <a:solidFill>
                  <a:schemeClr val="tx1"/>
                </a:solidFill>
              </a:rPr>
              <a:t>of Practice </a:t>
            </a:r>
            <a:endParaRPr lang="en-AU" sz="1400" dirty="0" smtClean="0">
              <a:solidFill>
                <a:schemeClr val="tx1"/>
              </a:solidFill>
            </a:endParaRPr>
          </a:p>
          <a:p>
            <a:pPr lvl="1"/>
            <a:r>
              <a:rPr lang="en-AU" sz="1400" dirty="0" smtClean="0">
                <a:solidFill>
                  <a:schemeClr val="tx1"/>
                </a:solidFill>
              </a:rPr>
              <a:t>Reserved </a:t>
            </a:r>
            <a:r>
              <a:rPr lang="en-AU" sz="1400" dirty="0">
                <a:solidFill>
                  <a:schemeClr val="tx1"/>
                </a:solidFill>
              </a:rPr>
              <a:t>Blocks (no go zones</a:t>
            </a:r>
            <a:r>
              <a:rPr lang="en-AU" sz="1400" dirty="0" smtClean="0">
                <a:solidFill>
                  <a:schemeClr val="tx1"/>
                </a:solidFill>
              </a:rPr>
              <a:t>) </a:t>
            </a:r>
          </a:p>
          <a:p>
            <a:r>
              <a:rPr lang="en-AU" sz="1600" dirty="0" smtClean="0">
                <a:solidFill>
                  <a:schemeClr val="tx1"/>
                </a:solidFill>
              </a:rPr>
              <a:t>Further recommendations to be implemented before production</a:t>
            </a:r>
          </a:p>
          <a:p>
            <a:pPr lvl="1"/>
            <a:endParaRPr lang="en-AU" sz="1600" dirty="0" smtClean="0">
              <a:solidFill>
                <a:schemeClr val="tx1"/>
              </a:solidFill>
            </a:endParaRPr>
          </a:p>
          <a:p>
            <a:pPr lvl="1"/>
            <a:endParaRPr lang="en-AU" sz="1600" dirty="0" smtClean="0">
              <a:solidFill>
                <a:schemeClr val="tx1"/>
              </a:solidFill>
            </a:endParaRPr>
          </a:p>
          <a:p>
            <a:endParaRPr lang="en-AU" sz="1600" dirty="0">
              <a:solidFill>
                <a:schemeClr val="tx1"/>
              </a:solidFill>
            </a:endParaRPr>
          </a:p>
          <a:p>
            <a:endParaRPr lang="en-AU" sz="1600" dirty="0">
              <a:solidFill>
                <a:schemeClr val="tx1"/>
              </a:solidFill>
            </a:endParaRPr>
          </a:p>
        </p:txBody>
      </p:sp>
      <p:pic>
        <p:nvPicPr>
          <p:cNvPr id="10" name="Picture 9"/>
          <p:cNvPicPr>
            <a:picLocks noChangeAspect="1"/>
          </p:cNvPicPr>
          <p:nvPr/>
        </p:nvPicPr>
        <p:blipFill>
          <a:blip r:embed="rId2"/>
          <a:stretch>
            <a:fillRect/>
          </a:stretch>
        </p:blipFill>
        <p:spPr>
          <a:xfrm>
            <a:off x="6300192" y="0"/>
            <a:ext cx="2771800" cy="5498844"/>
          </a:xfrm>
          <a:prstGeom prst="rect">
            <a:avLst/>
          </a:prstGeom>
        </p:spPr>
      </p:pic>
    </p:spTree>
    <p:extLst>
      <p:ext uri="{BB962C8B-B14F-4D97-AF65-F5344CB8AC3E}">
        <p14:creationId xmlns:p14="http://schemas.microsoft.com/office/powerpoint/2010/main" val="3375430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7494"/>
            <a:ext cx="5472608" cy="2831544"/>
          </a:xfrm>
          <a:prstGeom prst="rect">
            <a:avLst/>
          </a:prstGeom>
          <a:noFill/>
        </p:spPr>
        <p:txBody>
          <a:bodyPr wrap="square" rtlCol="0">
            <a:spAutoFit/>
          </a:bodyPr>
          <a:lstStyle/>
          <a:p>
            <a:pPr algn="ctr"/>
            <a:r>
              <a:rPr lang="en-AU" sz="2000" b="1" dirty="0" smtClean="0">
                <a:solidFill>
                  <a:schemeClr val="tx1">
                    <a:lumMod val="95000"/>
                    <a:lumOff val="5000"/>
                  </a:schemeClr>
                </a:solidFill>
                <a:latin typeface="Arial" panose="020B0604020202020204" pitchFamily="34" charset="0"/>
                <a:cs typeface="Arial" panose="020B0604020202020204" pitchFamily="34" charset="0"/>
              </a:rPr>
              <a:t>The opportunity: </a:t>
            </a:r>
            <a:r>
              <a:rPr lang="en-AU" sz="2000" b="1" dirty="0" err="1" smtClean="0">
                <a:solidFill>
                  <a:schemeClr val="tx1">
                    <a:lumMod val="95000"/>
                    <a:lumOff val="5000"/>
                  </a:schemeClr>
                </a:solidFill>
                <a:latin typeface="Arial" panose="020B0604020202020204" pitchFamily="34" charset="0"/>
                <a:cs typeface="Arial" panose="020B0604020202020204" pitchFamily="34" charset="0"/>
              </a:rPr>
              <a:t>Beetaloo</a:t>
            </a:r>
            <a:r>
              <a:rPr lang="en-AU" sz="2000" b="1" dirty="0" smtClean="0">
                <a:solidFill>
                  <a:schemeClr val="tx1">
                    <a:lumMod val="95000"/>
                    <a:lumOff val="5000"/>
                  </a:schemeClr>
                </a:solidFill>
                <a:latin typeface="Arial" panose="020B0604020202020204" pitchFamily="34" charset="0"/>
                <a:cs typeface="Arial" panose="020B0604020202020204" pitchFamily="34" charset="0"/>
              </a:rPr>
              <a:t> Sub-basin</a:t>
            </a:r>
            <a:endParaRPr lang="en-AU" sz="1600" dirty="0">
              <a:solidFill>
                <a:schemeClr val="tx1">
                  <a:lumMod val="95000"/>
                  <a:lumOff val="5000"/>
                </a:schemeClr>
              </a:solidFill>
              <a:latin typeface="Arial" panose="020B0604020202020204" pitchFamily="34" charset="0"/>
              <a:cs typeface="Arial" panose="020B0604020202020204" pitchFamily="34" charset="0"/>
            </a:endParaRPr>
          </a:p>
          <a:p>
            <a:pPr marL="471230" indent="-471230">
              <a:spcBef>
                <a:spcPts val="600"/>
              </a:spcBef>
              <a:buFont typeface="Arial" panose="020B0604020202020204" pitchFamily="34" charset="0"/>
              <a:buChar char="•"/>
            </a:pPr>
            <a:r>
              <a:rPr lang="en-AU" sz="1600" dirty="0" smtClean="0">
                <a:solidFill>
                  <a:schemeClr val="tx1">
                    <a:lumMod val="95000"/>
                    <a:lumOff val="5000"/>
                  </a:schemeClr>
                </a:solidFill>
                <a:latin typeface="Arial" panose="020B0604020202020204" pitchFamily="34" charset="0"/>
                <a:cs typeface="Arial" panose="020B0604020202020204" pitchFamily="34" charset="0"/>
              </a:rPr>
              <a:t>30,000km</a:t>
            </a:r>
            <a:r>
              <a:rPr lang="en-AU" sz="1600" baseline="30000" dirty="0" smtClean="0">
                <a:solidFill>
                  <a:schemeClr val="tx1">
                    <a:lumMod val="95000"/>
                    <a:lumOff val="5000"/>
                  </a:schemeClr>
                </a:solidFill>
                <a:latin typeface="Arial" panose="020B0604020202020204" pitchFamily="34" charset="0"/>
                <a:cs typeface="Arial" panose="020B0604020202020204" pitchFamily="34" charset="0"/>
              </a:rPr>
              <a:t>2</a:t>
            </a:r>
            <a:r>
              <a:rPr lang="en-AU" sz="1600" dirty="0" smtClean="0">
                <a:solidFill>
                  <a:schemeClr val="tx1">
                    <a:lumMod val="95000"/>
                    <a:lumOff val="5000"/>
                  </a:schemeClr>
                </a:solidFill>
                <a:latin typeface="Arial" panose="020B0604020202020204" pitchFamily="34" charset="0"/>
                <a:cs typeface="Arial" panose="020B0604020202020204" pitchFamily="34" charset="0"/>
              </a:rPr>
              <a:t>, geologically continuous shale gas basin</a:t>
            </a:r>
          </a:p>
          <a:p>
            <a:pPr marL="471230" indent="-471230">
              <a:spcBef>
                <a:spcPts val="600"/>
              </a:spcBef>
              <a:buFont typeface="Arial" panose="020B0604020202020204" pitchFamily="34" charset="0"/>
              <a:buChar char="•"/>
            </a:pPr>
            <a:r>
              <a:rPr lang="en-AU" sz="1600" dirty="0" smtClean="0">
                <a:solidFill>
                  <a:schemeClr val="tx1">
                    <a:lumMod val="95000"/>
                    <a:lumOff val="5000"/>
                  </a:schemeClr>
                </a:solidFill>
                <a:latin typeface="Arial" panose="020B0604020202020204" pitchFamily="34" charset="0"/>
                <a:cs typeface="Arial" panose="020B0604020202020204" pitchFamily="34" charset="0"/>
              </a:rPr>
              <a:t>Similar in scale and geology to US shale plays</a:t>
            </a:r>
          </a:p>
          <a:p>
            <a:pPr marL="471230" indent="-471230">
              <a:spcBef>
                <a:spcPts val="600"/>
              </a:spcBef>
              <a:buFont typeface="Arial" panose="020B0604020202020204" pitchFamily="34" charset="0"/>
              <a:buChar char="•"/>
            </a:pPr>
            <a:r>
              <a:rPr lang="en-AU" sz="1600" dirty="0" smtClean="0">
                <a:solidFill>
                  <a:schemeClr val="tx1">
                    <a:lumMod val="95000"/>
                    <a:lumOff val="5000"/>
                  </a:schemeClr>
                </a:solidFill>
                <a:latin typeface="Arial" panose="020B0604020202020204" pitchFamily="34" charset="0"/>
                <a:cs typeface="Arial" panose="020B0604020202020204" pitchFamily="34" charset="0"/>
              </a:rPr>
              <a:t>&gt;500 </a:t>
            </a:r>
            <a:r>
              <a:rPr lang="en-AU" sz="1600" dirty="0" err="1" smtClean="0">
                <a:solidFill>
                  <a:schemeClr val="tx1">
                    <a:lumMod val="95000"/>
                    <a:lumOff val="5000"/>
                  </a:schemeClr>
                </a:solidFill>
                <a:latin typeface="Arial" panose="020B0604020202020204" pitchFamily="34" charset="0"/>
                <a:cs typeface="Arial" panose="020B0604020202020204" pitchFamily="34" charset="0"/>
              </a:rPr>
              <a:t>Tcf</a:t>
            </a:r>
            <a:r>
              <a:rPr lang="en-AU" sz="1600" dirty="0" smtClean="0">
                <a:solidFill>
                  <a:schemeClr val="tx1">
                    <a:lumMod val="95000"/>
                    <a:lumOff val="5000"/>
                  </a:schemeClr>
                </a:solidFill>
                <a:latin typeface="Arial" panose="020B0604020202020204" pitchFamily="34" charset="0"/>
                <a:cs typeface="Arial" panose="020B0604020202020204" pitchFamily="34" charset="0"/>
              </a:rPr>
              <a:t> of gas in place within B-shale of </a:t>
            </a:r>
            <a:r>
              <a:rPr lang="en-AU" sz="1600" dirty="0" err="1" smtClean="0">
                <a:solidFill>
                  <a:schemeClr val="tx1">
                    <a:lumMod val="95000"/>
                    <a:lumOff val="5000"/>
                  </a:schemeClr>
                </a:solidFill>
                <a:latin typeface="Arial" panose="020B0604020202020204" pitchFamily="34" charset="0"/>
                <a:cs typeface="Arial" panose="020B0604020202020204" pitchFamily="34" charset="0"/>
              </a:rPr>
              <a:t>Velkerri</a:t>
            </a:r>
            <a:r>
              <a:rPr lang="en-AU" sz="1600" dirty="0" smtClean="0">
                <a:solidFill>
                  <a:schemeClr val="tx1">
                    <a:lumMod val="95000"/>
                    <a:lumOff val="5000"/>
                  </a:schemeClr>
                </a:solidFill>
                <a:latin typeface="Arial" panose="020B0604020202020204" pitchFamily="34" charset="0"/>
                <a:cs typeface="Arial" panose="020B0604020202020204" pitchFamily="34" charset="0"/>
              </a:rPr>
              <a:t> Formation</a:t>
            </a:r>
          </a:p>
          <a:p>
            <a:pPr marL="471230" indent="-471230">
              <a:spcBef>
                <a:spcPts val="600"/>
              </a:spcBef>
              <a:buFont typeface="Arial" panose="020B0604020202020204" pitchFamily="34" charset="0"/>
              <a:buChar char="•"/>
            </a:pPr>
            <a:r>
              <a:rPr lang="en-AU" sz="1600" dirty="0" smtClean="0">
                <a:solidFill>
                  <a:schemeClr val="tx1">
                    <a:lumMod val="95000"/>
                    <a:lumOff val="5000"/>
                  </a:schemeClr>
                </a:solidFill>
                <a:latin typeface="Arial" panose="020B0604020202020204" pitchFamily="34" charset="0"/>
                <a:cs typeface="Arial" panose="020B0604020202020204" pitchFamily="34" charset="0"/>
              </a:rPr>
              <a:t>First horizontal hydraulically fractured well in 2016 successfully flowed gas</a:t>
            </a:r>
          </a:p>
          <a:p>
            <a:pPr marL="471230" indent="-471230">
              <a:spcBef>
                <a:spcPts val="600"/>
              </a:spcBef>
              <a:buFont typeface="Arial" panose="020B0604020202020204" pitchFamily="34" charset="0"/>
              <a:buChar char="•"/>
            </a:pPr>
            <a:r>
              <a:rPr lang="en-AU" sz="1600" dirty="0" smtClean="0">
                <a:solidFill>
                  <a:schemeClr val="tx1">
                    <a:lumMod val="95000"/>
                    <a:lumOff val="5000"/>
                  </a:schemeClr>
                </a:solidFill>
                <a:latin typeface="Arial" panose="020B0604020202020204" pitchFamily="34" charset="0"/>
                <a:cs typeface="Arial" panose="020B0604020202020204" pitchFamily="34" charset="0"/>
              </a:rPr>
              <a:t>Stacked dry gas and liquids-rich plays</a:t>
            </a:r>
          </a:p>
          <a:p>
            <a:pPr marL="471230" indent="-471230">
              <a:spcBef>
                <a:spcPts val="600"/>
              </a:spcBef>
              <a:buFont typeface="Arial" panose="020B0604020202020204" pitchFamily="34" charset="0"/>
              <a:buChar char="•"/>
            </a:pPr>
            <a:r>
              <a:rPr lang="en-AU" sz="1600" dirty="0" smtClean="0">
                <a:solidFill>
                  <a:schemeClr val="tx1">
                    <a:lumMod val="95000"/>
                    <a:lumOff val="5000"/>
                  </a:schemeClr>
                </a:solidFill>
                <a:latin typeface="Arial" panose="020B0604020202020204" pitchFamily="34" charset="0"/>
                <a:cs typeface="Arial" panose="020B0604020202020204" pitchFamily="34" charset="0"/>
              </a:rPr>
              <a:t>Drilling recommencing this dry season</a:t>
            </a:r>
            <a:endParaRPr lang="en-AU" sz="1600" dirty="0" smtClean="0">
              <a:solidFill>
                <a:srgbClr val="1F1F5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763688" y="3242496"/>
            <a:ext cx="2847133" cy="1804968"/>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124036"/>
            <a:ext cx="3518092" cy="5019464"/>
          </a:xfrm>
          <a:prstGeom prst="rect">
            <a:avLst/>
          </a:prstGeom>
        </p:spPr>
      </p:pic>
    </p:spTree>
    <p:extLst>
      <p:ext uri="{BB962C8B-B14F-4D97-AF65-F5344CB8AC3E}">
        <p14:creationId xmlns:p14="http://schemas.microsoft.com/office/powerpoint/2010/main" val="1393177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1880" y="267494"/>
            <a:ext cx="2681183" cy="369332"/>
          </a:xfrm>
          <a:prstGeom prst="rect">
            <a:avLst/>
          </a:prstGeom>
          <a:noFill/>
        </p:spPr>
        <p:txBody>
          <a:bodyPr wrap="none" rtlCol="0">
            <a:spAutoFit/>
          </a:bodyPr>
          <a:lstStyle/>
          <a:p>
            <a:r>
              <a:rPr lang="en-AU" b="1" dirty="0" smtClean="0">
                <a:latin typeface="Arial" panose="020B0604020202020204" pitchFamily="34" charset="0"/>
                <a:cs typeface="Arial" panose="020B0604020202020204" pitchFamily="34" charset="0"/>
              </a:rPr>
              <a:t>Wells planned for 2019</a:t>
            </a:r>
            <a:endParaRPr lang="en-AU" b="1" dirty="0">
              <a:latin typeface="Arial" panose="020B0604020202020204" pitchFamily="34" charset="0"/>
              <a:cs typeface="Arial" panose="020B0604020202020204" pitchFamily="34" charset="0"/>
            </a:endParaRPr>
          </a:p>
        </p:txBody>
      </p:sp>
      <p:sp>
        <p:nvSpPr>
          <p:cNvPr id="4" name="TextBox 3"/>
          <p:cNvSpPr txBox="1"/>
          <p:nvPr/>
        </p:nvSpPr>
        <p:spPr>
          <a:xfrm>
            <a:off x="3491880" y="699542"/>
            <a:ext cx="5400600" cy="3785652"/>
          </a:xfrm>
          <a:prstGeom prst="rect">
            <a:avLst/>
          </a:prstGeom>
          <a:noFill/>
        </p:spPr>
        <p:txBody>
          <a:bodyPr wrap="square" rtlCol="0">
            <a:spAutoFit/>
          </a:bodyPr>
          <a:lstStyle/>
          <a:p>
            <a:r>
              <a:rPr lang="en-AU" sz="1600" b="1" dirty="0" smtClean="0">
                <a:latin typeface="Arial" panose="020B0604020202020204" pitchFamily="34" charset="0"/>
                <a:cs typeface="Arial" panose="020B0604020202020204" pitchFamily="34" charset="0"/>
              </a:rPr>
              <a:t>BEETALOO SUB-BASIN</a:t>
            </a:r>
          </a:p>
          <a:p>
            <a:r>
              <a:rPr lang="en-AU" sz="1600" b="1" dirty="0" smtClean="0">
                <a:latin typeface="Arial" panose="020B0604020202020204" pitchFamily="34" charset="0"/>
                <a:cs typeface="Arial" panose="020B0604020202020204" pitchFamily="34" charset="0"/>
              </a:rPr>
              <a:t>Santos</a:t>
            </a:r>
            <a:r>
              <a:rPr lang="en-AU" sz="1600" dirty="0" smtClean="0">
                <a:latin typeface="Arial" panose="020B0604020202020204" pitchFamily="34" charset="0"/>
                <a:cs typeface="Arial" panose="020B0604020202020204" pitchFamily="34" charset="0"/>
              </a:rPr>
              <a:t>: 	</a:t>
            </a:r>
            <a:r>
              <a:rPr lang="en-AU" sz="1600" i="1" dirty="0" smtClean="0">
                <a:latin typeface="Arial" panose="020B0604020202020204" pitchFamily="34" charset="0"/>
                <a:cs typeface="Arial" panose="020B0604020202020204" pitchFamily="34" charset="0"/>
              </a:rPr>
              <a:t>Tanumbirini-1/2H</a:t>
            </a:r>
          </a:p>
          <a:p>
            <a:r>
              <a:rPr lang="en-AU" sz="1600" i="1" dirty="0">
                <a:latin typeface="Arial" panose="020B0604020202020204" pitchFamily="34" charset="0"/>
                <a:cs typeface="Arial" panose="020B0604020202020204" pitchFamily="34" charset="0"/>
              </a:rPr>
              <a:t>	</a:t>
            </a:r>
            <a:r>
              <a:rPr lang="en-AU" sz="1600" i="1" dirty="0" smtClean="0">
                <a:latin typeface="Arial" panose="020B0604020202020204" pitchFamily="34" charset="0"/>
                <a:cs typeface="Arial" panose="020B0604020202020204" pitchFamily="34" charset="0"/>
              </a:rPr>
              <a:t> Inacumba-1/1H</a:t>
            </a:r>
          </a:p>
          <a:p>
            <a:r>
              <a:rPr lang="en-AU" sz="1600" dirty="0" smtClean="0">
                <a:latin typeface="Arial" panose="020B0604020202020204" pitchFamily="34" charset="0"/>
                <a:cs typeface="Arial" panose="020B0604020202020204" pitchFamily="34" charset="0"/>
              </a:rPr>
              <a:t>Horizontal wells in B-shale of </a:t>
            </a:r>
            <a:r>
              <a:rPr lang="en-AU" sz="1600" dirty="0" err="1" smtClean="0">
                <a:latin typeface="Arial" panose="020B0604020202020204" pitchFamily="34" charset="0"/>
                <a:cs typeface="Arial" panose="020B0604020202020204" pitchFamily="34" charset="0"/>
              </a:rPr>
              <a:t>Velkerri</a:t>
            </a:r>
            <a:r>
              <a:rPr lang="en-AU" sz="1600" dirty="0" smtClean="0">
                <a:latin typeface="Arial" panose="020B0604020202020204" pitchFamily="34" charset="0"/>
                <a:cs typeface="Arial" panose="020B0604020202020204" pitchFamily="34" charset="0"/>
              </a:rPr>
              <a:t> Formation</a:t>
            </a:r>
          </a:p>
          <a:p>
            <a:endParaRPr lang="en-AU" sz="1600" dirty="0" smtClean="0">
              <a:latin typeface="Arial" panose="020B0604020202020204" pitchFamily="34" charset="0"/>
              <a:cs typeface="Arial" panose="020B0604020202020204" pitchFamily="34" charset="0"/>
            </a:endParaRPr>
          </a:p>
          <a:p>
            <a:r>
              <a:rPr lang="en-AU" sz="1600" b="1" dirty="0">
                <a:latin typeface="Arial" panose="020B0604020202020204" pitchFamily="34" charset="0"/>
                <a:cs typeface="Arial" panose="020B0604020202020204" pitchFamily="34" charset="0"/>
              </a:rPr>
              <a:t>Origin Energy: </a:t>
            </a:r>
            <a:r>
              <a:rPr lang="en-AU" sz="1600" i="1" dirty="0">
                <a:latin typeface="Arial" panose="020B0604020202020204" pitchFamily="34" charset="0"/>
                <a:cs typeface="Arial" panose="020B0604020202020204" pitchFamily="34" charset="0"/>
              </a:rPr>
              <a:t>Kyalla-117 N2</a:t>
            </a:r>
          </a:p>
          <a:p>
            <a:r>
              <a:rPr lang="en-AU" sz="1600" dirty="0" smtClean="0">
                <a:latin typeface="Arial" panose="020B0604020202020204" pitchFamily="34" charset="0"/>
                <a:cs typeface="Arial" panose="020B0604020202020204" pitchFamily="34" charset="0"/>
              </a:rPr>
              <a:t>Testing liquids-rich </a:t>
            </a:r>
            <a:r>
              <a:rPr lang="en-AU" sz="1600" dirty="0">
                <a:latin typeface="Arial" panose="020B0604020202020204" pitchFamily="34" charset="0"/>
                <a:cs typeface="Arial" panose="020B0604020202020204" pitchFamily="34" charset="0"/>
              </a:rPr>
              <a:t>gas play in </a:t>
            </a:r>
            <a:r>
              <a:rPr lang="en-AU" sz="1600" dirty="0" err="1">
                <a:latin typeface="Arial" panose="020B0604020202020204" pitchFamily="34" charset="0"/>
                <a:cs typeface="Arial" panose="020B0604020202020204" pitchFamily="34" charset="0"/>
              </a:rPr>
              <a:t>Kyalla</a:t>
            </a:r>
            <a:r>
              <a:rPr lang="en-AU" sz="1600" dirty="0">
                <a:latin typeface="Arial" panose="020B0604020202020204" pitchFamily="34" charset="0"/>
                <a:cs typeface="Arial" panose="020B0604020202020204" pitchFamily="34" charset="0"/>
              </a:rPr>
              <a:t> </a:t>
            </a:r>
            <a:r>
              <a:rPr lang="en-AU" sz="1600" dirty="0" smtClean="0">
                <a:latin typeface="Arial" panose="020B0604020202020204" pitchFamily="34" charset="0"/>
                <a:cs typeface="Arial" panose="020B0604020202020204" pitchFamily="34" charset="0"/>
              </a:rPr>
              <a:t>Formation, </a:t>
            </a:r>
            <a:r>
              <a:rPr lang="en-AU" sz="1600" dirty="0">
                <a:latin typeface="Arial" panose="020B0604020202020204" pitchFamily="34" charset="0"/>
                <a:cs typeface="Arial" panose="020B0604020202020204" pitchFamily="34" charset="0"/>
              </a:rPr>
              <a:t>including hydraulic </a:t>
            </a:r>
            <a:r>
              <a:rPr lang="en-AU" sz="1600" dirty="0" smtClean="0">
                <a:latin typeface="Arial" panose="020B0604020202020204" pitchFamily="34" charset="0"/>
                <a:cs typeface="Arial" panose="020B0604020202020204" pitchFamily="34" charset="0"/>
              </a:rPr>
              <a:t>fracturing</a:t>
            </a:r>
          </a:p>
          <a:p>
            <a:r>
              <a:rPr lang="en-AU" sz="1600" dirty="0" smtClean="0">
                <a:latin typeface="Arial" panose="020B0604020202020204" pitchFamily="34" charset="0"/>
                <a:cs typeface="Arial" panose="020B0604020202020204" pitchFamily="34" charset="0"/>
              </a:rPr>
              <a:t>Possible additional well in 2019</a:t>
            </a:r>
            <a:endParaRPr lang="en-AU" sz="1600" dirty="0">
              <a:latin typeface="Arial" panose="020B0604020202020204" pitchFamily="34" charset="0"/>
              <a:cs typeface="Arial" panose="020B0604020202020204" pitchFamily="34" charset="0"/>
            </a:endParaRPr>
          </a:p>
          <a:p>
            <a:endParaRPr lang="en-AU" sz="1600" dirty="0">
              <a:latin typeface="Arial" panose="020B0604020202020204" pitchFamily="34" charset="0"/>
              <a:cs typeface="Arial" panose="020B0604020202020204" pitchFamily="34" charset="0"/>
            </a:endParaRPr>
          </a:p>
          <a:p>
            <a:r>
              <a:rPr lang="en-AU" sz="1600" b="1" dirty="0" smtClean="0">
                <a:latin typeface="Arial" panose="020B0604020202020204" pitchFamily="34" charset="0"/>
                <a:cs typeface="Arial" panose="020B0604020202020204" pitchFamily="34" charset="0"/>
              </a:rPr>
              <a:t>AMADEUS BASIN</a:t>
            </a:r>
          </a:p>
          <a:p>
            <a:r>
              <a:rPr lang="en-AU" sz="1600" b="1" dirty="0" smtClean="0">
                <a:latin typeface="Arial" panose="020B0604020202020204" pitchFamily="34" charset="0"/>
                <a:cs typeface="Arial" panose="020B0604020202020204" pitchFamily="34" charset="0"/>
              </a:rPr>
              <a:t>Santos: </a:t>
            </a:r>
            <a:r>
              <a:rPr lang="en-AU" sz="1600" dirty="0" smtClean="0">
                <a:latin typeface="Arial" panose="020B0604020202020204" pitchFamily="34" charset="0"/>
                <a:cs typeface="Arial" panose="020B0604020202020204" pitchFamily="34" charset="0"/>
              </a:rPr>
              <a:t>	</a:t>
            </a:r>
            <a:r>
              <a:rPr lang="en-AU" sz="1600" i="1" dirty="0" smtClean="0">
                <a:latin typeface="Arial" panose="020B0604020202020204" pitchFamily="34" charset="0"/>
                <a:cs typeface="Arial" panose="020B0604020202020204" pitchFamily="34" charset="0"/>
              </a:rPr>
              <a:t>Dukas-1</a:t>
            </a:r>
          </a:p>
          <a:p>
            <a:r>
              <a:rPr lang="en-AU" sz="1600" dirty="0" smtClean="0">
                <a:latin typeface="Arial" panose="020B0604020202020204" pitchFamily="34" charset="0"/>
                <a:cs typeface="Arial" panose="020B0604020202020204" pitchFamily="34" charset="0"/>
              </a:rPr>
              <a:t>Targeting large sub-salt gas play in basal stratigraphy of Amadeus Basin</a:t>
            </a:r>
          </a:p>
          <a:p>
            <a:endParaRPr lang="en-AU" sz="1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7504" y="-28645"/>
            <a:ext cx="3226778" cy="5143500"/>
          </a:xfrm>
          <a:prstGeom prst="rect">
            <a:avLst/>
          </a:prstGeom>
        </p:spPr>
      </p:pic>
      <p:sp>
        <p:nvSpPr>
          <p:cNvPr id="7" name="Oval 6"/>
          <p:cNvSpPr/>
          <p:nvPr/>
        </p:nvSpPr>
        <p:spPr>
          <a:xfrm>
            <a:off x="2123728" y="1851670"/>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1758378" y="1981984"/>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1534082" y="4659982"/>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Arrow Connector 10"/>
          <p:cNvCxnSpPr>
            <a:endCxn id="9" idx="7"/>
          </p:cNvCxnSpPr>
          <p:nvPr/>
        </p:nvCxnSpPr>
        <p:spPr>
          <a:xfrm flipH="1">
            <a:off x="1718470" y="3219822"/>
            <a:ext cx="1773410" cy="1471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8" idx="6"/>
          </p:cNvCxnSpPr>
          <p:nvPr/>
        </p:nvCxnSpPr>
        <p:spPr>
          <a:xfrm flipH="1" flipV="1">
            <a:off x="1974402" y="2089996"/>
            <a:ext cx="1517478" cy="108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7"/>
          </p:cNvCxnSpPr>
          <p:nvPr/>
        </p:nvCxnSpPr>
        <p:spPr>
          <a:xfrm flipH="1">
            <a:off x="2308116" y="1221600"/>
            <a:ext cx="1183764" cy="661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064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47864" y="267494"/>
            <a:ext cx="4897437" cy="539750"/>
          </a:xfrm>
          <a:prstGeom prst="rect">
            <a:avLst/>
          </a:prstGeom>
        </p:spPr>
        <p:txBody>
          <a:bodyPr>
            <a:noAutofit/>
          </a:bodyPr>
          <a:lstStyle/>
          <a:p>
            <a:r>
              <a:rPr lang="en-AU" sz="1800" dirty="0" smtClean="0">
                <a:latin typeface="Arial" panose="020B0604020202020204" pitchFamily="34" charset="0"/>
                <a:cs typeface="Arial" panose="020B0604020202020204" pitchFamily="34" charset="0"/>
              </a:rPr>
              <a:t>Gas Pipeline Infrastructure in the Northern Territory</a:t>
            </a:r>
            <a:endParaRPr lang="en-AU" sz="1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2008"/>
            <a:ext cx="2838091" cy="50200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736" y="1635646"/>
            <a:ext cx="5760640" cy="4320480"/>
          </a:xfrm>
          <a:prstGeom prst="rect">
            <a:avLst/>
          </a:prstGeom>
        </p:spPr>
      </p:pic>
      <p:sp>
        <p:nvSpPr>
          <p:cNvPr id="2" name="TextBox 1"/>
          <p:cNvSpPr txBox="1"/>
          <p:nvPr/>
        </p:nvSpPr>
        <p:spPr>
          <a:xfrm>
            <a:off x="3345736" y="1016164"/>
            <a:ext cx="5402728" cy="584775"/>
          </a:xfrm>
          <a:prstGeom prst="rect">
            <a:avLst/>
          </a:prstGeom>
          <a:noFill/>
        </p:spPr>
        <p:txBody>
          <a:bodyPr wrap="square" rtlCol="0">
            <a:spAutoFit/>
          </a:bodyPr>
          <a:lstStyle/>
          <a:p>
            <a:r>
              <a:rPr lang="en-AU" sz="1600" dirty="0" smtClean="0">
                <a:latin typeface="Arial" panose="020B0604020202020204" pitchFamily="34" charset="0"/>
                <a:cs typeface="Arial" panose="020B0604020202020204" pitchFamily="34" charset="0"/>
              </a:rPr>
              <a:t>Northern Gas Pipeline and Tanami Gas Pipeline now in operation</a:t>
            </a:r>
            <a:endParaRPr lang="en-A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631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5976" y="21383"/>
            <a:ext cx="4361491" cy="2780192"/>
          </a:xfrm>
          <a:prstGeom prst="rect">
            <a:avLst/>
          </a:prstGeom>
          <a:ln>
            <a:noFill/>
          </a:ln>
          <a:effectLst/>
        </p:spPr>
      </p:pic>
      <p:sp>
        <p:nvSpPr>
          <p:cNvPr id="21506" name="TextBox 4"/>
          <p:cNvSpPr>
            <a:spLocks noChangeArrowheads="1"/>
          </p:cNvSpPr>
          <p:nvPr/>
        </p:nvSpPr>
        <p:spPr bwMode="auto">
          <a:xfrm>
            <a:off x="107504" y="691319"/>
            <a:ext cx="2636490" cy="3831818"/>
          </a:xfrm>
          <a:custGeom>
            <a:avLst/>
            <a:gdLst>
              <a:gd name="T0" fmla="*/ 0 w 8586126"/>
              <a:gd name="T1" fmla="*/ 0 h 369332"/>
              <a:gd name="T2" fmla="*/ 8013142 w 8586126"/>
              <a:gd name="T3" fmla="*/ 0 h 369332"/>
              <a:gd name="T4" fmla="*/ 8013142 w 8586126"/>
              <a:gd name="T5" fmla="*/ 721816 h 369332"/>
              <a:gd name="T6" fmla="*/ 0 w 8586126"/>
              <a:gd name="T7" fmla="*/ 721816 h 369332"/>
              <a:gd name="T8" fmla="*/ 0 w 8586126"/>
              <a:gd name="T9" fmla="*/ 0 h 369332"/>
              <a:gd name="T10" fmla="*/ 0 60000 65536"/>
              <a:gd name="T11" fmla="*/ 0 60000 65536"/>
              <a:gd name="T12" fmla="*/ 0 60000 65536"/>
              <a:gd name="T13" fmla="*/ 0 60000 65536"/>
              <a:gd name="T14" fmla="*/ 0 60000 65536"/>
              <a:gd name="T15" fmla="*/ 0 w 8586126"/>
              <a:gd name="T16" fmla="*/ 0 h 369332"/>
              <a:gd name="T17" fmla="*/ 8586126 w 8586126"/>
              <a:gd name="T18" fmla="*/ 369332 h 369332"/>
            </a:gdLst>
            <a:ahLst/>
            <a:cxnLst>
              <a:cxn ang="T10">
                <a:pos x="T0" y="T1"/>
              </a:cxn>
              <a:cxn ang="T11">
                <a:pos x="T2" y="T3"/>
              </a:cxn>
              <a:cxn ang="T12">
                <a:pos x="T4" y="T5"/>
              </a:cxn>
              <a:cxn ang="T13">
                <a:pos x="T6" y="T7"/>
              </a:cxn>
              <a:cxn ang="T14">
                <a:pos x="T8" y="T9"/>
              </a:cxn>
            </a:cxnLst>
            <a:rect l="T15" t="T16" r="T17" b="T18"/>
            <a:pathLst>
              <a:path w="8586126" h="369332">
                <a:moveTo>
                  <a:pt x="0" y="0"/>
                </a:moveTo>
                <a:lnTo>
                  <a:pt x="8586126" y="0"/>
                </a:lnTo>
                <a:lnTo>
                  <a:pt x="8586126" y="369332"/>
                </a:lnTo>
                <a:lnTo>
                  <a:pt x="0" y="369332"/>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3" charset="-128"/>
              </a:defRPr>
            </a:lvl1pPr>
            <a:lvl2pPr marL="742950" indent="-285750" eaLnBrk="0" hangingPunct="0">
              <a:defRPr sz="2400">
                <a:solidFill>
                  <a:schemeClr val="tx1"/>
                </a:solidFill>
                <a:latin typeface="Arial" pitchFamily="34" charset="0"/>
                <a:ea typeface="ヒラギノ角ゴ Pro W3" pitchFamily="3" charset="-128"/>
              </a:defRPr>
            </a:lvl2pPr>
            <a:lvl3pPr marL="1143000" indent="-228600" eaLnBrk="0" hangingPunct="0">
              <a:defRPr sz="2400">
                <a:solidFill>
                  <a:schemeClr val="tx1"/>
                </a:solidFill>
                <a:latin typeface="Arial" pitchFamily="34" charset="0"/>
                <a:ea typeface="ヒラギノ角ゴ Pro W3" pitchFamily="3" charset="-128"/>
              </a:defRPr>
            </a:lvl3pPr>
            <a:lvl4pPr marL="1600200" indent="-228600" eaLnBrk="0" hangingPunct="0">
              <a:defRPr sz="2400">
                <a:solidFill>
                  <a:schemeClr val="tx1"/>
                </a:solidFill>
                <a:latin typeface="Arial" pitchFamily="34" charset="0"/>
                <a:ea typeface="ヒラギノ角ゴ Pro W3" pitchFamily="3" charset="-128"/>
              </a:defRPr>
            </a:lvl4pPr>
            <a:lvl5pPr marL="2057400" indent="-228600" eaLnBrk="0" hangingPunct="0">
              <a:defRPr sz="2400">
                <a:solidFill>
                  <a:schemeClr val="tx1"/>
                </a:solidFill>
                <a:latin typeface="Arial" pitchFamily="34" charset="0"/>
                <a:ea typeface="ヒラギノ角ゴ Pro W3" pitchFamily="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9pPr>
          </a:lstStyle>
          <a:p>
            <a:pPr marL="285750" indent="-285750">
              <a:spcBef>
                <a:spcPts val="600"/>
              </a:spcBef>
              <a:buFont typeface="Arial" panose="020B0604020202020204" pitchFamily="34" charset="0"/>
              <a:buChar char="•"/>
            </a:pPr>
            <a:r>
              <a:rPr lang="en-US" altLang="en-US" sz="1600" dirty="0" smtClean="0"/>
              <a:t>Interpretation-ready Kingdom</a:t>
            </a:r>
            <a:r>
              <a:rPr lang="en-US" altLang="en-US" sz="1600" baseline="30000" dirty="0" smtClean="0"/>
              <a:t>®</a:t>
            </a:r>
            <a:r>
              <a:rPr lang="en-US" altLang="en-US" sz="1600" dirty="0" smtClean="0"/>
              <a:t> seismic project</a:t>
            </a:r>
          </a:p>
          <a:p>
            <a:pPr marL="285750" indent="-285750">
              <a:spcBef>
                <a:spcPts val="600"/>
              </a:spcBef>
              <a:buFont typeface="Arial" panose="020B0604020202020204" pitchFamily="34" charset="0"/>
              <a:buChar char="•"/>
            </a:pPr>
            <a:r>
              <a:rPr lang="en-US" altLang="en-US" sz="1600" dirty="0" smtClean="0"/>
              <a:t>Comprehensive dataset on shale chemistry and properties</a:t>
            </a:r>
          </a:p>
          <a:p>
            <a:pPr marL="285750" indent="-285750">
              <a:spcBef>
                <a:spcPts val="600"/>
              </a:spcBef>
              <a:buFont typeface="Arial" panose="020B0604020202020204" pitchFamily="34" charset="0"/>
              <a:buChar char="•"/>
            </a:pPr>
            <a:r>
              <a:rPr lang="en-US" altLang="en-US" sz="1600" dirty="0" smtClean="0"/>
              <a:t>Stratigraphic </a:t>
            </a:r>
            <a:r>
              <a:rPr lang="en-US" altLang="en-US" sz="1600" dirty="0" err="1" smtClean="0"/>
              <a:t>characterisation</a:t>
            </a:r>
            <a:endParaRPr lang="en-US" altLang="en-US" sz="1600" dirty="0" smtClean="0"/>
          </a:p>
          <a:p>
            <a:pPr marL="285750" indent="-285750">
              <a:spcBef>
                <a:spcPts val="600"/>
              </a:spcBef>
              <a:buFont typeface="Arial" panose="020B0604020202020204" pitchFamily="34" charset="0"/>
              <a:buChar char="•"/>
            </a:pPr>
            <a:endParaRPr lang="en-US" altLang="en-US" sz="1600" dirty="0" smtClean="0"/>
          </a:p>
          <a:p>
            <a:pPr marL="285750" indent="-285750">
              <a:spcBef>
                <a:spcPts val="600"/>
              </a:spcBef>
              <a:buFont typeface="Arial" panose="020B0604020202020204" pitchFamily="34" charset="0"/>
              <a:buChar char="•"/>
            </a:pPr>
            <a:endParaRPr lang="en-US" altLang="en-US" sz="1600" dirty="0"/>
          </a:p>
          <a:p>
            <a:pPr marL="285750" indent="-285750">
              <a:spcBef>
                <a:spcPts val="600"/>
              </a:spcBef>
              <a:buFont typeface="Arial" panose="020B0604020202020204" pitchFamily="34" charset="0"/>
              <a:buChar char="•"/>
            </a:pPr>
            <a:endParaRPr lang="en-US" altLang="en-US" sz="1600" dirty="0"/>
          </a:p>
          <a:p>
            <a:pPr marL="285750" indent="-285750">
              <a:spcBef>
                <a:spcPts val="600"/>
              </a:spcBef>
              <a:buFont typeface="Arial" panose="020B0604020202020204" pitchFamily="34" charset="0"/>
              <a:buChar char="•"/>
            </a:pPr>
            <a:endParaRPr lang="en-AU" sz="1600" dirty="0"/>
          </a:p>
          <a:p>
            <a:pPr eaLnBrk="1" hangingPunct="1">
              <a:spcBef>
                <a:spcPts val="600"/>
              </a:spcBef>
              <a:buFont typeface="Arial" pitchFamily="34" charset="0"/>
              <a:buChar char="•"/>
            </a:pPr>
            <a:endParaRPr lang="en-US" altLang="en-US" sz="1600" dirty="0"/>
          </a:p>
        </p:txBody>
      </p:sp>
      <p:sp>
        <p:nvSpPr>
          <p:cNvPr id="21507" name="TextBox 5"/>
          <p:cNvSpPr txBox="1">
            <a:spLocks noChangeArrowheads="1"/>
          </p:cNvSpPr>
          <p:nvPr/>
        </p:nvSpPr>
        <p:spPr bwMode="auto">
          <a:xfrm>
            <a:off x="22198" y="159520"/>
            <a:ext cx="4971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3" charset="-128"/>
              </a:defRPr>
            </a:lvl1pPr>
            <a:lvl2pPr marL="742950" indent="-285750" eaLnBrk="0" hangingPunct="0">
              <a:defRPr sz="2400">
                <a:solidFill>
                  <a:schemeClr val="tx1"/>
                </a:solidFill>
                <a:latin typeface="Arial" pitchFamily="34" charset="0"/>
                <a:ea typeface="ヒラギノ角ゴ Pro W3" pitchFamily="3" charset="-128"/>
              </a:defRPr>
            </a:lvl2pPr>
            <a:lvl3pPr marL="1143000" indent="-228600" eaLnBrk="0" hangingPunct="0">
              <a:defRPr sz="2400">
                <a:solidFill>
                  <a:schemeClr val="tx1"/>
                </a:solidFill>
                <a:latin typeface="Arial" pitchFamily="34" charset="0"/>
                <a:ea typeface="ヒラギノ角ゴ Pro W3" pitchFamily="3" charset="-128"/>
              </a:defRPr>
            </a:lvl3pPr>
            <a:lvl4pPr marL="1600200" indent="-228600" eaLnBrk="0" hangingPunct="0">
              <a:defRPr sz="2400">
                <a:solidFill>
                  <a:schemeClr val="tx1"/>
                </a:solidFill>
                <a:latin typeface="Arial" pitchFamily="34" charset="0"/>
                <a:ea typeface="ヒラギノ角ゴ Pro W3" pitchFamily="3" charset="-128"/>
              </a:defRPr>
            </a:lvl4pPr>
            <a:lvl5pPr marL="2057400" indent="-228600" eaLnBrk="0" hangingPunct="0">
              <a:defRPr sz="2400">
                <a:solidFill>
                  <a:schemeClr val="tx1"/>
                </a:solidFill>
                <a:latin typeface="Arial" pitchFamily="34" charset="0"/>
                <a:ea typeface="ヒラギノ角ゴ Pro W3" pitchFamily="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9pPr>
          </a:lstStyle>
          <a:p>
            <a:pPr eaLnBrk="1" hangingPunct="1"/>
            <a:r>
              <a:rPr lang="en-US" altLang="en-US" sz="2000" dirty="0" smtClean="0">
                <a:latin typeface="Arial Bold" pitchFamily="3" charset="0"/>
              </a:rPr>
              <a:t>Geoscience data – </a:t>
            </a:r>
            <a:r>
              <a:rPr lang="en-US" altLang="en-US" sz="2000" dirty="0" err="1" smtClean="0">
                <a:latin typeface="Arial Bold" pitchFamily="3" charset="0"/>
              </a:rPr>
              <a:t>Beetaloo</a:t>
            </a:r>
            <a:r>
              <a:rPr lang="en-US" altLang="en-US" sz="2000" dirty="0" smtClean="0">
                <a:latin typeface="Arial Bold" pitchFamily="3" charset="0"/>
              </a:rPr>
              <a:t> Sub-basin</a:t>
            </a:r>
            <a:endParaRPr lang="en-US" altLang="en-US" sz="2000" dirty="0">
              <a:latin typeface="Arial Bold" pitchFamily="3" charset="0"/>
            </a:endParaRPr>
          </a:p>
        </p:txBody>
      </p:sp>
      <p:sp>
        <p:nvSpPr>
          <p:cNvPr id="8" name="TextBox 7"/>
          <p:cNvSpPr txBox="1"/>
          <p:nvPr/>
        </p:nvSpPr>
        <p:spPr>
          <a:xfrm>
            <a:off x="2411760" y="4403463"/>
            <a:ext cx="4819648" cy="276999"/>
          </a:xfrm>
          <a:prstGeom prst="rect">
            <a:avLst/>
          </a:prstGeom>
          <a:noFill/>
        </p:spPr>
        <p:txBody>
          <a:bodyPr wrap="square" rtlCol="0">
            <a:spAutoFit/>
          </a:bodyPr>
          <a:lstStyle/>
          <a:p>
            <a:r>
              <a:rPr lang="en-AU" sz="1200" dirty="0" smtClean="0"/>
              <a:t>Schematic E-W composite cross section through </a:t>
            </a:r>
            <a:r>
              <a:rPr lang="en-AU" sz="1200" dirty="0" err="1" smtClean="0"/>
              <a:t>Beetaloo</a:t>
            </a:r>
            <a:r>
              <a:rPr lang="en-AU" sz="1200" dirty="0" smtClean="0"/>
              <a:t> Sub-basin</a:t>
            </a:r>
            <a:endParaRPr lang="en-AU" sz="12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b="53614"/>
          <a:stretch/>
        </p:blipFill>
        <p:spPr>
          <a:xfrm>
            <a:off x="-194687" y="2994669"/>
            <a:ext cx="9038077" cy="14261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3808" y="756093"/>
            <a:ext cx="1512168" cy="2142029"/>
          </a:xfrm>
          <a:prstGeom prst="rect">
            <a:avLst/>
          </a:prstGeom>
        </p:spPr>
      </p:pic>
    </p:spTree>
    <p:extLst>
      <p:ext uri="{BB962C8B-B14F-4D97-AF65-F5344CB8AC3E}">
        <p14:creationId xmlns:p14="http://schemas.microsoft.com/office/powerpoint/2010/main" val="3341980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9767" y="546383"/>
            <a:ext cx="4470525" cy="2308324"/>
          </a:xfrm>
          <a:prstGeom prst="rect">
            <a:avLst/>
          </a:prstGeom>
          <a:noFill/>
        </p:spPr>
        <p:txBody>
          <a:bodyPr wrap="square" lIns="0" tIns="0" rIns="0" bIns="0" rtlCol="0">
            <a:spAutoFit/>
          </a:bodyPr>
          <a:lstStyle/>
          <a:p>
            <a:endParaRPr lang="en-AU" sz="1500" b="1" dirty="0" smtClean="0">
              <a:latin typeface="Arial" panose="020B0604020202020204" pitchFamily="34" charset="0"/>
              <a:cs typeface="Arial" panose="020B0604020202020204" pitchFamily="34" charset="0"/>
            </a:endParaRPr>
          </a:p>
          <a:p>
            <a:r>
              <a:rPr lang="en-AU" sz="1500" dirty="0" smtClean="0">
                <a:latin typeface="Arial" panose="020B0604020202020204" pitchFamily="34" charset="0"/>
                <a:cs typeface="Arial" panose="020B0604020202020204" pitchFamily="34" charset="0"/>
              </a:rPr>
              <a:t>New SEEBASE</a:t>
            </a:r>
            <a:r>
              <a:rPr lang="en-US" altLang="en-US" sz="1400" baseline="30000" dirty="0" smtClean="0"/>
              <a:t>®</a:t>
            </a:r>
            <a:r>
              <a:rPr lang="en-AU" sz="1500" dirty="0" smtClean="0">
                <a:latin typeface="Arial" panose="020B0604020202020204" pitchFamily="34" charset="0"/>
                <a:cs typeface="Arial" panose="020B0604020202020204" pitchFamily="34" charset="0"/>
              </a:rPr>
              <a:t> and stratigraphic correlations across greater McArthur Basin</a:t>
            </a:r>
          </a:p>
          <a:p>
            <a:endParaRPr lang="en-AU" sz="1500" dirty="0">
              <a:latin typeface="Arial" panose="020B0604020202020204" pitchFamily="34" charset="0"/>
              <a:cs typeface="Arial" panose="020B0604020202020204" pitchFamily="34" charset="0"/>
            </a:endParaRPr>
          </a:p>
          <a:p>
            <a:r>
              <a:rPr lang="en-AU" sz="1500" dirty="0" smtClean="0">
                <a:latin typeface="Arial" panose="020B0604020202020204" pitchFamily="34" charset="0"/>
                <a:cs typeface="Arial" panose="020B0604020202020204" pitchFamily="34" charset="0"/>
              </a:rPr>
              <a:t>Unprecedented amount of new geoscience data over South Nicholson Basin and Lawn Hill Platform including regional seismic acquisition</a:t>
            </a:r>
          </a:p>
          <a:p>
            <a:endParaRPr lang="en-AU" sz="1500" dirty="0">
              <a:latin typeface="Arial" panose="020B0604020202020204" pitchFamily="34" charset="0"/>
              <a:cs typeface="Arial" panose="020B0604020202020204" pitchFamily="34" charset="0"/>
            </a:endParaRPr>
          </a:p>
          <a:p>
            <a:r>
              <a:rPr lang="en-AU" sz="1500" dirty="0" smtClean="0">
                <a:latin typeface="Arial" panose="020B0604020202020204" pitchFamily="34" charset="0"/>
                <a:cs typeface="Arial" panose="020B0604020202020204" pitchFamily="34" charset="0"/>
              </a:rPr>
              <a:t>Revisions of Neoproterozoic stratigraphy of Amadeus Basin</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3219822"/>
            <a:ext cx="4500458" cy="1841793"/>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 y="1275606"/>
            <a:ext cx="4294812" cy="3431003"/>
          </a:xfrm>
          <a:prstGeom prst="rect">
            <a:avLst/>
          </a:prstGeom>
        </p:spPr>
      </p:pic>
      <p:sp>
        <p:nvSpPr>
          <p:cNvPr id="21" name="TextBox 5"/>
          <p:cNvSpPr txBox="1">
            <a:spLocks noChangeArrowheads="1"/>
          </p:cNvSpPr>
          <p:nvPr/>
        </p:nvSpPr>
        <p:spPr bwMode="auto">
          <a:xfrm>
            <a:off x="41434" y="123478"/>
            <a:ext cx="55579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3" charset="-128"/>
              </a:defRPr>
            </a:lvl1pPr>
            <a:lvl2pPr marL="742950" indent="-285750" eaLnBrk="0" hangingPunct="0">
              <a:defRPr sz="2400">
                <a:solidFill>
                  <a:schemeClr val="tx1"/>
                </a:solidFill>
                <a:latin typeface="Arial" pitchFamily="34" charset="0"/>
                <a:ea typeface="ヒラギノ角ゴ Pro W3" pitchFamily="3" charset="-128"/>
              </a:defRPr>
            </a:lvl2pPr>
            <a:lvl3pPr marL="1143000" indent="-228600" eaLnBrk="0" hangingPunct="0">
              <a:defRPr sz="2400">
                <a:solidFill>
                  <a:schemeClr val="tx1"/>
                </a:solidFill>
                <a:latin typeface="Arial" pitchFamily="34" charset="0"/>
                <a:ea typeface="ヒラギノ角ゴ Pro W3" pitchFamily="3" charset="-128"/>
              </a:defRPr>
            </a:lvl3pPr>
            <a:lvl4pPr marL="1600200" indent="-228600" eaLnBrk="0" hangingPunct="0">
              <a:defRPr sz="2400">
                <a:solidFill>
                  <a:schemeClr val="tx1"/>
                </a:solidFill>
                <a:latin typeface="Arial" pitchFamily="34" charset="0"/>
                <a:ea typeface="ヒラギノ角ゴ Pro W3" pitchFamily="3" charset="-128"/>
              </a:defRPr>
            </a:lvl4pPr>
            <a:lvl5pPr marL="2057400" indent="-228600" eaLnBrk="0" hangingPunct="0">
              <a:defRPr sz="2400">
                <a:solidFill>
                  <a:schemeClr val="tx1"/>
                </a:solidFill>
                <a:latin typeface="Arial" pitchFamily="34" charset="0"/>
                <a:ea typeface="ヒラギノ角ゴ Pro W3" pitchFamily="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9pPr>
          </a:lstStyle>
          <a:p>
            <a:pPr eaLnBrk="1" hangingPunct="1"/>
            <a:r>
              <a:rPr lang="en-US" altLang="en-US" sz="2000" dirty="0" smtClean="0">
                <a:latin typeface="Arial Bold" pitchFamily="3" charset="0"/>
              </a:rPr>
              <a:t>New geoscience for petroleum exploration</a:t>
            </a:r>
          </a:p>
          <a:p>
            <a:r>
              <a:rPr lang="en-AU" sz="1600" b="1" dirty="0">
                <a:cs typeface="Arial" panose="020B0604020202020204" pitchFamily="34" charset="0"/>
              </a:rPr>
              <a:t>NTGS - </a:t>
            </a:r>
            <a:r>
              <a:rPr lang="en-AU" sz="1600" b="1" i="1" dirty="0">
                <a:cs typeface="Arial" panose="020B0604020202020204" pitchFamily="34" charset="0"/>
              </a:rPr>
              <a:t>Resourcing the Territory</a:t>
            </a:r>
          </a:p>
          <a:p>
            <a:r>
              <a:rPr lang="en-AU" sz="1600" b="1" dirty="0">
                <a:cs typeface="Arial" panose="020B0604020202020204" pitchFamily="34" charset="0"/>
              </a:rPr>
              <a:t>GA - </a:t>
            </a:r>
            <a:r>
              <a:rPr lang="en-AU" sz="1600" b="1" i="1" dirty="0">
                <a:cs typeface="Arial" panose="020B0604020202020204" pitchFamily="34" charset="0"/>
              </a:rPr>
              <a:t>Exploring for the Future</a:t>
            </a:r>
          </a:p>
          <a:p>
            <a:pPr eaLnBrk="1" hangingPunct="1"/>
            <a:endParaRPr lang="en-US" altLang="en-US" sz="2000" dirty="0">
              <a:latin typeface="Arial Bold" pitchFamily="3" charset="0"/>
            </a:endParaRPr>
          </a:p>
        </p:txBody>
      </p:sp>
      <p:sp>
        <p:nvSpPr>
          <p:cNvPr id="9" name="TextBox 8"/>
          <p:cNvSpPr txBox="1"/>
          <p:nvPr/>
        </p:nvSpPr>
        <p:spPr>
          <a:xfrm>
            <a:off x="6790194" y="2942823"/>
            <a:ext cx="2230098" cy="276999"/>
          </a:xfrm>
          <a:prstGeom prst="rect">
            <a:avLst/>
          </a:prstGeom>
          <a:noFill/>
        </p:spPr>
        <p:txBody>
          <a:bodyPr wrap="none" rtlCol="0">
            <a:spAutoFit/>
          </a:bodyPr>
          <a:lstStyle/>
          <a:p>
            <a:r>
              <a:rPr lang="en-AU" sz="1200" dirty="0" smtClean="0"/>
              <a:t>2017 South Nicholson seismic</a:t>
            </a:r>
            <a:endParaRPr lang="en-AU" sz="1200" dirty="0"/>
          </a:p>
        </p:txBody>
      </p:sp>
    </p:spTree>
    <p:extLst>
      <p:ext uri="{BB962C8B-B14F-4D97-AF65-F5344CB8AC3E}">
        <p14:creationId xmlns:p14="http://schemas.microsoft.com/office/powerpoint/2010/main" val="1739907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5"/>
          <p:cNvSpPr txBox="1">
            <a:spLocks noChangeArrowheads="1"/>
          </p:cNvSpPr>
          <p:nvPr/>
        </p:nvSpPr>
        <p:spPr bwMode="auto">
          <a:xfrm>
            <a:off x="459507" y="568210"/>
            <a:ext cx="558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pitchFamily="3" charset="-128"/>
              </a:defRPr>
            </a:lvl1pPr>
            <a:lvl2pPr marL="742950" indent="-285750" eaLnBrk="0" hangingPunct="0">
              <a:defRPr sz="2400">
                <a:solidFill>
                  <a:schemeClr val="tx1"/>
                </a:solidFill>
                <a:latin typeface="Arial" pitchFamily="34" charset="0"/>
                <a:ea typeface="ヒラギノ角ゴ Pro W3" pitchFamily="3" charset="-128"/>
              </a:defRPr>
            </a:lvl2pPr>
            <a:lvl3pPr marL="1143000" indent="-228600" eaLnBrk="0" hangingPunct="0">
              <a:defRPr sz="2400">
                <a:solidFill>
                  <a:schemeClr val="tx1"/>
                </a:solidFill>
                <a:latin typeface="Arial" pitchFamily="34" charset="0"/>
                <a:ea typeface="ヒラギノ角ゴ Pro W3" pitchFamily="3" charset="-128"/>
              </a:defRPr>
            </a:lvl3pPr>
            <a:lvl4pPr marL="1600200" indent="-228600" eaLnBrk="0" hangingPunct="0">
              <a:defRPr sz="2400">
                <a:solidFill>
                  <a:schemeClr val="tx1"/>
                </a:solidFill>
                <a:latin typeface="Arial" pitchFamily="34" charset="0"/>
                <a:ea typeface="ヒラギノ角ゴ Pro W3" pitchFamily="3" charset="-128"/>
              </a:defRPr>
            </a:lvl4pPr>
            <a:lvl5pPr marL="2057400" indent="-228600" eaLnBrk="0" hangingPunct="0">
              <a:defRPr sz="2400">
                <a:solidFill>
                  <a:schemeClr val="tx1"/>
                </a:solidFill>
                <a:latin typeface="Arial" pitchFamily="34" charset="0"/>
                <a:ea typeface="ヒラギノ角ゴ Pro W3" pitchFamily="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3" charset="-128"/>
              </a:defRPr>
            </a:lvl9pPr>
          </a:lstStyle>
          <a:p>
            <a:pPr eaLnBrk="1" hangingPunct="1"/>
            <a:r>
              <a:rPr lang="en-US" altLang="en-US" dirty="0" smtClean="0">
                <a:latin typeface="Arial Bold" pitchFamily="3" charset="0"/>
              </a:rPr>
              <a:t>Further Information</a:t>
            </a:r>
            <a:endParaRPr lang="en-US" altLang="en-US" dirty="0">
              <a:latin typeface="Arial Bold" pitchFamily="3" charset="0"/>
            </a:endParaRPr>
          </a:p>
        </p:txBody>
      </p:sp>
      <p:sp>
        <p:nvSpPr>
          <p:cNvPr id="6" name="Content Placeholder 3"/>
          <p:cNvSpPr txBox="1">
            <a:spLocks/>
          </p:cNvSpPr>
          <p:nvPr/>
        </p:nvSpPr>
        <p:spPr bwMode="auto">
          <a:xfrm>
            <a:off x="442649" y="1254191"/>
            <a:ext cx="4084320" cy="479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4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400">
                <a:solidFill>
                  <a:schemeClr val="bg1"/>
                </a:solidFill>
                <a:latin typeface="+mn-lt"/>
                <a:ea typeface="ＭＳ Ｐゴシック" charset="-128"/>
              </a:defRPr>
            </a:lvl6pPr>
            <a:lvl7pPr marL="2971800" indent="-228600" algn="l" rtl="0" fontAlgn="base">
              <a:spcBef>
                <a:spcPct val="20000"/>
              </a:spcBef>
              <a:spcAft>
                <a:spcPct val="0"/>
              </a:spcAft>
              <a:buChar char="»"/>
              <a:defRPr sz="2400">
                <a:solidFill>
                  <a:schemeClr val="bg1"/>
                </a:solidFill>
                <a:latin typeface="+mn-lt"/>
                <a:ea typeface="ＭＳ Ｐゴシック" charset="-128"/>
              </a:defRPr>
            </a:lvl7pPr>
            <a:lvl8pPr marL="3429000" indent="-228600" algn="l" rtl="0" fontAlgn="base">
              <a:spcBef>
                <a:spcPct val="20000"/>
              </a:spcBef>
              <a:spcAft>
                <a:spcPct val="0"/>
              </a:spcAft>
              <a:buChar char="»"/>
              <a:defRPr sz="2400">
                <a:solidFill>
                  <a:schemeClr val="bg1"/>
                </a:solidFill>
                <a:latin typeface="+mn-lt"/>
                <a:ea typeface="ＭＳ Ｐゴシック" charset="-128"/>
              </a:defRPr>
            </a:lvl8pPr>
            <a:lvl9pPr marL="3886200" indent="-228600" algn="l" rtl="0" fontAlgn="base">
              <a:spcBef>
                <a:spcPct val="20000"/>
              </a:spcBef>
              <a:spcAft>
                <a:spcPct val="0"/>
              </a:spcAft>
              <a:buChar char="»"/>
              <a:defRPr sz="2400">
                <a:solidFill>
                  <a:schemeClr val="bg1"/>
                </a:solidFill>
                <a:latin typeface="+mn-lt"/>
                <a:ea typeface="ＭＳ Ｐゴシック" charset="-128"/>
              </a:defRPr>
            </a:lvl9pPr>
          </a:lstStyle>
          <a:p>
            <a:pPr eaLnBrk="1" hangingPunct="1"/>
            <a:r>
              <a:rPr lang="en-AU" altLang="en-US" sz="1800" dirty="0" smtClean="0">
                <a:solidFill>
                  <a:schemeClr val="tx1"/>
                </a:solidFill>
                <a:latin typeface="Arial" panose="020B0604020202020204" pitchFamily="34" charset="0"/>
                <a:cs typeface="Arial" panose="020B0604020202020204" pitchFamily="34" charset="0"/>
              </a:rPr>
              <a:t>Discover </a:t>
            </a:r>
            <a:r>
              <a:rPr lang="en-AU" altLang="en-US" sz="1800" dirty="0">
                <a:solidFill>
                  <a:schemeClr val="tx1"/>
                </a:solidFill>
                <a:latin typeface="Arial" panose="020B0604020202020204" pitchFamily="34" charset="0"/>
                <a:cs typeface="Arial" panose="020B0604020202020204" pitchFamily="34" charset="0"/>
              </a:rPr>
              <a:t>and download geoscience information at: </a:t>
            </a:r>
          </a:p>
          <a:p>
            <a:pPr marL="0" indent="0" eaLnBrk="1" hangingPunct="1">
              <a:buNone/>
            </a:pPr>
            <a:r>
              <a:rPr lang="en-AU" altLang="en-US" sz="1800" dirty="0">
                <a:solidFill>
                  <a:schemeClr val="tx1"/>
                </a:solidFill>
                <a:latin typeface="Arial" panose="020B0604020202020204" pitchFamily="34" charset="0"/>
                <a:cs typeface="Arial" panose="020B0604020202020204" pitchFamily="34" charset="0"/>
              </a:rPr>
              <a:t>      </a:t>
            </a:r>
            <a:r>
              <a:rPr lang="en-AU" altLang="en-US" sz="1800" b="1" dirty="0" smtClean="0">
                <a:solidFill>
                  <a:schemeClr val="tx1"/>
                </a:solidFill>
                <a:latin typeface="Arial" charset="0"/>
                <a:cs typeface="Arial" charset="0"/>
                <a:hlinkClick r:id="rId2"/>
              </a:rPr>
              <a:t>www.minerals.nt.gov.au/ntgs</a:t>
            </a:r>
            <a:endParaRPr lang="en-AU" altLang="en-US" sz="1800" b="1" dirty="0">
              <a:solidFill>
                <a:schemeClr val="tx1"/>
              </a:solidFill>
              <a:latin typeface="Arial" charset="0"/>
              <a:cs typeface="Arial" charset="0"/>
            </a:endParaRPr>
          </a:p>
          <a:p>
            <a:pPr eaLnBrk="1" hangingPunct="1"/>
            <a:r>
              <a:rPr lang="en-AU" altLang="en-US" sz="1800" dirty="0" smtClean="0">
                <a:solidFill>
                  <a:schemeClr val="tx1"/>
                </a:solidFill>
                <a:latin typeface="Arial" charset="0"/>
                <a:cs typeface="Arial" charset="0"/>
              </a:rPr>
              <a:t>Regulatory information can be accessed through </a:t>
            </a:r>
            <a:r>
              <a:rPr lang="en-AU" altLang="en-US" sz="1800" b="1" dirty="0" smtClean="0">
                <a:solidFill>
                  <a:schemeClr val="tx1"/>
                </a:solidFill>
                <a:latin typeface="Arial" charset="0"/>
                <a:cs typeface="Arial" charset="0"/>
                <a:hlinkClick r:id="rId3"/>
              </a:rPr>
              <a:t>www.minerals.nt.gov.au</a:t>
            </a:r>
            <a:r>
              <a:rPr lang="en-AU" altLang="en-US" sz="1800" dirty="0" smtClean="0">
                <a:solidFill>
                  <a:schemeClr val="tx1"/>
                </a:solidFill>
                <a:latin typeface="Arial" charset="0"/>
                <a:cs typeface="Arial" charset="0"/>
              </a:rPr>
              <a:t> and </a:t>
            </a:r>
            <a:r>
              <a:rPr lang="en-AU" altLang="en-US" sz="1800" b="1" u="sng" dirty="0" smtClean="0">
                <a:solidFill>
                  <a:srgbClr val="0070C0"/>
                </a:solidFill>
                <a:latin typeface="Arial" charset="0"/>
                <a:cs typeface="Arial" charset="0"/>
              </a:rPr>
              <a:t>hydraulicfracturing.nt.gov.au</a:t>
            </a:r>
            <a:endParaRPr lang="en-AU" altLang="en-US" sz="1800" b="1" dirty="0" smtClean="0">
              <a:solidFill>
                <a:schemeClr val="tx1"/>
              </a:solidFill>
              <a:latin typeface="Arial" charset="0"/>
              <a:cs typeface="Arial" charset="0"/>
            </a:endParaRPr>
          </a:p>
          <a:p>
            <a:pPr marL="0" indent="0" eaLnBrk="1" hangingPunct="1">
              <a:buNone/>
            </a:pPr>
            <a:endParaRPr lang="en-AU" altLang="en-US" sz="1800" b="1" dirty="0" smtClean="0">
              <a:solidFill>
                <a:schemeClr val="tx1"/>
              </a:solidFill>
              <a:latin typeface="Arial" charset="0"/>
              <a:cs typeface="Arial" charset="0"/>
            </a:endParaRPr>
          </a:p>
          <a:p>
            <a:pPr marL="0" indent="0" eaLnBrk="1" hangingPunct="1">
              <a:buNone/>
            </a:pPr>
            <a:r>
              <a:rPr lang="en-AU" altLang="en-US" sz="2000" b="1" dirty="0" smtClean="0">
                <a:solidFill>
                  <a:schemeClr val="tx1"/>
                </a:solidFill>
                <a:latin typeface="Arial" charset="0"/>
                <a:cs typeface="Arial" charset="0"/>
              </a:rPr>
              <a:t>Visit us here at booth 249</a:t>
            </a:r>
          </a:p>
          <a:p>
            <a:pPr eaLnBrk="1" hangingPunct="1"/>
            <a:endParaRPr lang="en-AU" altLang="en-US" sz="1800" dirty="0">
              <a:solidFill>
                <a:schemeClr val="tx1"/>
              </a:solidFill>
              <a:latin typeface="Arial" charset="0"/>
              <a:cs typeface="Arial" charset="0"/>
            </a:endParaRPr>
          </a:p>
          <a:p>
            <a:pPr marL="0" indent="0">
              <a:buNone/>
            </a:pPr>
            <a:endParaRPr lang="en-AU" sz="1800" dirty="0">
              <a:solidFill>
                <a:schemeClr val="tx1"/>
              </a:solidFill>
            </a:endParaRPr>
          </a:p>
        </p:txBody>
      </p:sp>
      <p:sp>
        <p:nvSpPr>
          <p:cNvPr id="11" name="Content Placeholder 3"/>
          <p:cNvSpPr txBox="1">
            <a:spLocks/>
          </p:cNvSpPr>
          <p:nvPr/>
        </p:nvSpPr>
        <p:spPr bwMode="auto">
          <a:xfrm>
            <a:off x="251520" y="771550"/>
            <a:ext cx="8582097"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4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400">
                <a:solidFill>
                  <a:schemeClr val="bg1"/>
                </a:solidFill>
                <a:latin typeface="+mn-lt"/>
                <a:ea typeface="ＭＳ Ｐゴシック" charset="-128"/>
              </a:defRPr>
            </a:lvl6pPr>
            <a:lvl7pPr marL="2971800" indent="-228600" algn="l" rtl="0" fontAlgn="base">
              <a:spcBef>
                <a:spcPct val="20000"/>
              </a:spcBef>
              <a:spcAft>
                <a:spcPct val="0"/>
              </a:spcAft>
              <a:buChar char="»"/>
              <a:defRPr sz="2400">
                <a:solidFill>
                  <a:schemeClr val="bg1"/>
                </a:solidFill>
                <a:latin typeface="+mn-lt"/>
                <a:ea typeface="ＭＳ Ｐゴシック" charset="-128"/>
              </a:defRPr>
            </a:lvl7pPr>
            <a:lvl8pPr marL="3429000" indent="-228600" algn="l" rtl="0" fontAlgn="base">
              <a:spcBef>
                <a:spcPct val="20000"/>
              </a:spcBef>
              <a:spcAft>
                <a:spcPct val="0"/>
              </a:spcAft>
              <a:buChar char="»"/>
              <a:defRPr sz="2400">
                <a:solidFill>
                  <a:schemeClr val="bg1"/>
                </a:solidFill>
                <a:latin typeface="+mn-lt"/>
                <a:ea typeface="ＭＳ Ｐゴシック" charset="-128"/>
              </a:defRPr>
            </a:lvl8pPr>
            <a:lvl9pPr marL="3886200" indent="-228600" algn="l" rtl="0" fontAlgn="base">
              <a:spcBef>
                <a:spcPct val="20000"/>
              </a:spcBef>
              <a:spcAft>
                <a:spcPct val="0"/>
              </a:spcAft>
              <a:buChar char="»"/>
              <a:defRPr sz="2400">
                <a:solidFill>
                  <a:schemeClr val="bg1"/>
                </a:solidFill>
                <a:latin typeface="+mn-lt"/>
                <a:ea typeface="ＭＳ Ｐゴシック" charset="-128"/>
              </a:defRPr>
            </a:lvl9pPr>
          </a:lstStyle>
          <a:p>
            <a:pPr eaLnBrk="1" hangingPunct="1"/>
            <a:endParaRPr lang="en-AU" altLang="en-US" sz="1600" dirty="0">
              <a:solidFill>
                <a:schemeClr val="tx1"/>
              </a:solidFill>
              <a:latin typeface="Arial" charset="0"/>
              <a:cs typeface="Arial" charset="0"/>
            </a:endParaRPr>
          </a:p>
          <a:p>
            <a:pPr marL="0" indent="0">
              <a:buNone/>
            </a:pPr>
            <a:endParaRPr lang="en-AU" sz="1800"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6969" y="2052031"/>
            <a:ext cx="2016224" cy="2856039"/>
          </a:xfrm>
          <a:prstGeom prst="rect">
            <a:avLst/>
          </a:prstGeom>
        </p:spPr>
      </p:pic>
      <p:pic>
        <p:nvPicPr>
          <p:cNvPr id="3" name="Picture 2"/>
          <p:cNvPicPr>
            <a:picLocks noChangeAspect="1"/>
          </p:cNvPicPr>
          <p:nvPr/>
        </p:nvPicPr>
        <p:blipFill>
          <a:blip r:embed="rId5"/>
          <a:stretch>
            <a:fillRect/>
          </a:stretch>
        </p:blipFill>
        <p:spPr>
          <a:xfrm>
            <a:off x="6657686" y="2196244"/>
            <a:ext cx="2364752" cy="2911252"/>
          </a:xfrm>
          <a:prstGeom prst="rect">
            <a:avLst/>
          </a:prstGeom>
        </p:spPr>
      </p:pic>
      <p:pic>
        <p:nvPicPr>
          <p:cNvPr id="4" name="Picture 3"/>
          <p:cNvPicPr>
            <a:picLocks noChangeAspect="1"/>
          </p:cNvPicPr>
          <p:nvPr/>
        </p:nvPicPr>
        <p:blipFill>
          <a:blip r:embed="rId6"/>
          <a:stretch>
            <a:fillRect/>
          </a:stretch>
        </p:blipFill>
        <p:spPr>
          <a:xfrm>
            <a:off x="5741811" y="46848"/>
            <a:ext cx="2569142" cy="1995686"/>
          </a:xfrm>
          <a:prstGeom prst="rect">
            <a:avLst/>
          </a:prstGeom>
        </p:spPr>
      </p:pic>
    </p:spTree>
    <p:extLst>
      <p:ext uri="{BB962C8B-B14F-4D97-AF65-F5344CB8AC3E}">
        <p14:creationId xmlns:p14="http://schemas.microsoft.com/office/powerpoint/2010/main" val="4047651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wide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ore_x0020_Positions_ID xmlns="d83430f0-8359-4395-9add-22baaf37beb6">__bg01001300030053004300</Core_x0020_Positions_ID>
    <n7031b8a856d4f0985bc47e14aabbd5a xmlns="d83430f0-8359-4395-9add-22baaf37beb6">
      <Terms xmlns="http://schemas.microsoft.com/office/infopath/2007/PartnerControls">
        <TermInfo xmlns="http://schemas.microsoft.com/office/infopath/2007/PartnerControls">
          <TermName xmlns="http://schemas.microsoft.com/office/infopath/2007/PartnerControls">Power Point (Presentations)</TermName>
          <TermId xmlns="http://schemas.microsoft.com/office/infopath/2007/PartnerControls">25f0f693-bc8c-414f-b88e-1fcd0fb30319</TermId>
        </TermInfo>
      </Terms>
    </n7031b8a856d4f0985bc47e14aabbd5a>
    <i9872f54c486430e981ddaed50c94c00 xmlns="d83430f0-8359-4395-9add-22baaf37beb6">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2cbd10d1-5f22-4f0d-b400-97412f160da9</TermId>
        </TermInfo>
      </Terms>
    </i9872f54c486430e981ddaed50c94c00>
    <PublishingStartDate xmlns="http://schemas.microsoft.com/sharepoint/v3" xsi:nil="true"/>
    <_dlc_DocId xmlns="564b9e4e-37ca-486c-bb1e-eea7f9c9db13">92INTRANET-61-3189</_dlc_DocId>
    <Summary xmlns="d83430f0-8359-4395-9add-22baaf37beb6" xsi:nil="true"/>
    <TaxCatchAll xmlns="b67e3ff5-cc42-4af3-a392-aa7c502473c8">
      <Value>117</Value>
      <Value>104</Value>
      <Value>19</Value>
      <Value>293</Value>
      <Value>505</Value>
    </TaxCatchAll>
    <_dlc_DocIdUrl xmlns="564b9e4e-37ca-486c-bb1e-eea7f9c9db13">
      <Url>http://intranet.dor.nt.gov.au/service-centre/_layouts/DocIdRedir.aspx?ID=92INTRANET-61-3189</Url>
      <Description>92INTRANET-61-3189</Description>
    </_dlc_DocIdUrl>
    <cb3ed5136ac742929884da01be409dee xmlns="d83430f0-8359-4395-9add-22baaf37beb6">
      <Terms xmlns="http://schemas.microsoft.com/office/infopath/2007/PartnerControls">
        <TermInfo xmlns="http://schemas.microsoft.com/office/infopath/2007/PartnerControls">
          <TermName xmlns="http://schemas.microsoft.com/office/infopath/2007/PartnerControls">Corporate Template</TermName>
          <TermId xmlns="http://schemas.microsoft.com/office/infopath/2007/PartnerControls">7c97e1c2-7f76-4c91-9c82-8a93bd36e996</TermId>
        </TermInfo>
      </Terms>
    </cb3ed5136ac742929884da01be409dee>
    <i3ed308eaa074b30a9b11df0211d5cef xmlns="d83430f0-8359-4395-9add-22baaf37beb6">
      <Terms xmlns="http://schemas.microsoft.com/office/infopath/2007/PartnerControls">
        <TermInfo xmlns="http://schemas.microsoft.com/office/infopath/2007/PartnerControls">
          <TermName xmlns="http://schemas.microsoft.com/office/infopath/2007/PartnerControls">Department of Primary Industry and Resources</TermName>
          <TermId xmlns="http://schemas.microsoft.com/office/infopath/2007/PartnerControls">39a2110d-6ad1-4371-9fe5-90585948bb85</TermId>
        </TermInfo>
      </Terms>
    </i3ed308eaa074b30a9b11df0211d5cef>
    <Review_x0020_Period xmlns="d83430f0-8359-4395-9add-22baaf37beb6">12</Review_x0020_Period>
    <c722ddb066e7422890ee35619b8f9596 xmlns="d83430f0-8359-4395-9add-22baaf37beb6">
      <Terms xmlns="http://schemas.microsoft.com/office/infopath/2007/PartnerControls">
        <TermInfo xmlns="http://schemas.microsoft.com/office/infopath/2007/PartnerControls">
          <TermName xmlns="http://schemas.microsoft.com/office/infopath/2007/PartnerControls">Corporate Templates and Stationery</TermName>
          <TermId xmlns="http://schemas.microsoft.com/office/infopath/2007/PartnerControls">e92f14f2-8f66-4dc4-a690-4a12f8fa8ad6</TermId>
        </TermInfo>
      </Terms>
    </c722ddb066e7422890ee35619b8f9596>
    <IconOverlay xmlns="http://schemas.microsoft.com/sharepoint/v4" xsi:nil="true"/>
    <Next_x0020_Review_x0020_Date xmlns="d83430f0-8359-4395-9add-22baaf37beb6" xsi:nil="true"/>
    <PublishingExpirationDate xmlns="http://schemas.microsoft.com/sharepoint/v3" xsi:nil="true"/>
    <Owner xmlns="d83430f0-8359-4395-9add-22baaf37beb6" Resolved="true">Director Communications and Marketing</Owner>
    <DLCPolicyLabelClientValue xmlns="d83430f0-8359-4395-9add-22baaf37beb6">Version: {_UIVersionString}</DLCPolicyLabelClientValue>
    <DLCPolicyLabelLock xmlns="d83430f0-8359-4395-9add-22baaf37beb6" xsi:nil="true"/>
    <DLCPolicyLabelValue xmlns="d83430f0-8359-4395-9add-22baaf37beb6">Version: 3.0</DLCPolicyLabelValue>
    <Division xmlns="d83430f0-8359-4395-9add-22baaf37beb6">Strategic Services</Division>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p:Policy xmlns:p="office.server.policy" id="" local="true">
  <p:Name>Document</p:Name>
  <p:Description/>
  <p:Statement/>
  <p:PolicyItems>
    <p:PolicyItem featureId="Microsoft.Office.RecordsManagement.PolicyFeatures.PolicyLabel" staticId="0x0101003E9D233C771AF0478503F87640D936DE|-2094414987" UniqueId="2355d4b9-e83b-4232-a96a-1d02a026b2b3">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literal">Version: </segment>
          <segment type="metadata">_UIVersionString</segment>
        </label>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E9D233C771AF0478503F87640D936DE" ma:contentTypeVersion="42" ma:contentTypeDescription="Create a new document." ma:contentTypeScope="" ma:versionID="83e715c05fdd6e7de4a5adda239757a8">
  <xsd:schema xmlns:xsd="http://www.w3.org/2001/XMLSchema" xmlns:xs="http://www.w3.org/2001/XMLSchema" xmlns:p="http://schemas.microsoft.com/office/2006/metadata/properties" xmlns:ns1="http://schemas.microsoft.com/sharepoint/v3" xmlns:ns2="d83430f0-8359-4395-9add-22baaf37beb6" xmlns:ns3="http://schemas.microsoft.com/sharepoint/v4" xmlns:ns4="564b9e4e-37ca-486c-bb1e-eea7f9c9db13" xmlns:ns5="b67e3ff5-cc42-4af3-a392-aa7c502473c8" targetNamespace="http://schemas.microsoft.com/office/2006/metadata/properties" ma:root="true" ma:fieldsID="e56d2700fd5f9b286218947633600a20" ns1:_="" ns2:_="" ns3:_="" ns4:_="" ns5:_="">
    <xsd:import namespace="http://schemas.microsoft.com/sharepoint/v3"/>
    <xsd:import namespace="d83430f0-8359-4395-9add-22baaf37beb6"/>
    <xsd:import namespace="http://schemas.microsoft.com/sharepoint/v4"/>
    <xsd:import namespace="564b9e4e-37ca-486c-bb1e-eea7f9c9db13"/>
    <xsd:import namespace="b67e3ff5-cc42-4af3-a392-aa7c502473c8"/>
    <xsd:element name="properties">
      <xsd:complexType>
        <xsd:sequence>
          <xsd:element name="documentManagement">
            <xsd:complexType>
              <xsd:all>
                <xsd:element ref="ns2:Summary" minOccurs="0"/>
                <xsd:element ref="ns2:Owner" minOccurs="0"/>
                <xsd:element ref="ns2:Review_x0020_Period" minOccurs="0"/>
                <xsd:element ref="ns2:Next_x0020_Review_x0020_Date" minOccurs="0"/>
                <xsd:element ref="ns1:PublishingStartDate" minOccurs="0"/>
                <xsd:element ref="ns1:PublishingExpirationDate" minOccurs="0"/>
                <xsd:element ref="ns2:n7031b8a856d4f0985bc47e14aabbd5a" minOccurs="0"/>
                <xsd:element ref="ns2:c722ddb066e7422890ee35619b8f9596" minOccurs="0"/>
                <xsd:element ref="ns2:i9872f54c486430e981ddaed50c94c00" minOccurs="0"/>
                <xsd:element ref="ns3:IconOverlay" minOccurs="0"/>
                <xsd:element ref="ns2:i3ed308eaa074b30a9b11df0211d5cef" minOccurs="0"/>
                <xsd:element ref="ns2:cb3ed5136ac742929884da01be409dee" minOccurs="0"/>
                <xsd:element ref="ns4:_dlc_DocId" minOccurs="0"/>
                <xsd:element ref="ns2:Core_x0020_Positions_ID" minOccurs="0"/>
                <xsd:element ref="ns4:_dlc_DocIdUrl" minOccurs="0"/>
                <xsd:element ref="ns4:_dlc_DocIdPersistId" minOccurs="0"/>
                <xsd:element ref="ns1:_dlc_Exempt" minOccurs="0"/>
                <xsd:element ref="ns2:DLCPolicyLabelValue" minOccurs="0"/>
                <xsd:element ref="ns2:DLCPolicyLabelClientValue" minOccurs="0"/>
                <xsd:element ref="ns2:DLCPolicyLabelLock" minOccurs="0"/>
                <xsd:element ref="ns5:TaxCatchAll" minOccurs="0"/>
                <xsd:element ref="ns5:TaxCatchAllLabel" minOccurs="0"/>
                <xsd:element ref="ns2:Divi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hidden="true" ma:internalName="PublishingStartDate" ma:readOnly="false">
      <xsd:simpleType>
        <xsd:restriction base="dms:Unknown"/>
      </xsd:simpleType>
    </xsd:element>
    <xsd:element name="PublishingExpirationDate" ma:index="12" nillable="true" ma:displayName="Scheduling End Date" ma:description="" ma:hidden="true" ma:internalName="PublishingExpirationDate" ma:readOnly="false">
      <xsd:simpleType>
        <xsd:restriction base="dms:Unknown"/>
      </xsd:simpleType>
    </xsd:element>
    <xsd:element name="_dlc_Exempt" ma:index="29"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3430f0-8359-4395-9add-22baaf37beb6" elementFormDefault="qualified">
    <xsd:import namespace="http://schemas.microsoft.com/office/2006/documentManagement/types"/>
    <xsd:import namespace="http://schemas.microsoft.com/office/infopath/2007/PartnerControls"/>
    <xsd:element name="Summary" ma:index="7" nillable="true" ma:displayName="Summary" ma:description="Brief summary" ma:internalName="Summary">
      <xsd:simpleType>
        <xsd:restriction base="dms:Text">
          <xsd:maxLength value="255"/>
        </xsd:restriction>
      </xsd:simpleType>
    </xsd:element>
    <xsd:element name="Owner" ma:index="8" nillable="true" ma:displayName="Owner" ma:internalName="Owner">
      <xsd:complexType>
        <xsd:simpleContent>
          <xsd:extension base="dms:BusinessDataPrimaryField">
            <xsd:attribute name="BdcField" type="xsd:string" fixed="Title"/>
            <xsd:attribute name="RelatedFieldWssStaticName" type="xsd:string" fixed="Core_x0020_Positions_ID"/>
            <xsd:attribute name="SecondaryFieldBdcNames" type="xsd:string" fixed="0"/>
            <xsd:attribute name="SecondaryFieldsWssStaticNames" type="xsd:string" fixed="0"/>
            <xsd:attribute name="SystemInstance" type="xsd:string" fixed="LOB Data"/>
            <xsd:attribute name="EntityNamespace" type="xsd:string" fixed="http://dor.nt.gov.au/sites/sandpit/corepositions"/>
            <xsd:attribute name="EntityName" type="xsd:string" fixed="Core Positions"/>
            <xsd:attribute name="RelatedFieldBDCField" type="xsd:string" fixed=""/>
            <xsd:attribute name="Resolved" type="xsd:string" fixed="true"/>
          </xsd:extension>
        </xsd:simpleContent>
      </xsd:complexType>
    </xsd:element>
    <xsd:element name="Review_x0020_Period" ma:index="9" nillable="true" ma:displayName="Review Period" ma:decimals="0" ma:default="12" ma:description="How regularly (in months) should this document be reviewed?" ma:internalName="Review_x0020_Period">
      <xsd:simpleType>
        <xsd:restriction base="dms:Number"/>
      </xsd:simpleType>
    </xsd:element>
    <xsd:element name="Next_x0020_Review_x0020_Date" ma:index="10" nillable="true" ma:displayName="Next Review Date" ma:format="DateOnly" ma:internalName="Next_x0020_Review_x0020_Date">
      <xsd:simpleType>
        <xsd:restriction base="dms:DateTime"/>
      </xsd:simpleType>
    </xsd:element>
    <xsd:element name="n7031b8a856d4f0985bc47e14aabbd5a" ma:index="14" ma:taxonomy="true" ma:internalName="n7031b8a856d4f0985bc47e14aabbd5a" ma:taxonomyFieldName="Category" ma:displayName="Subject" ma:indexed="true" ma:default="" ma:fieldId="{77031b8a-856d-4f09-85bc-47e14aabbd5a}" ma:sspId="f8ae0b3d-431b-44d6-bfed-ad090709e42c" ma:termSetId="61cd88a4-b00f-4e5f-ad31-308afc94c25a" ma:anchorId="00000000-0000-0000-0000-000000000000" ma:open="true" ma:isKeyword="false">
      <xsd:complexType>
        <xsd:sequence>
          <xsd:element ref="pc:Terms" minOccurs="0" maxOccurs="1"/>
        </xsd:sequence>
      </xsd:complexType>
    </xsd:element>
    <xsd:element name="c722ddb066e7422890ee35619b8f9596" ma:index="16" ma:taxonomy="true" ma:internalName="c722ddb066e7422890ee35619b8f9596" ma:taxonomyFieldName="Section" ma:displayName="Section" ma:indexed="true" ma:default="" ma:fieldId="{c722ddb0-66e7-4228-90ee-35619b8f9596}" ma:sspId="f8ae0b3d-431b-44d6-bfed-ad090709e42c" ma:termSetId="ac51efc6-62ac-435f-8c9f-f6e32f1e2b8c" ma:anchorId="00000000-0000-0000-0000-000000000000" ma:open="false" ma:isKeyword="false">
      <xsd:complexType>
        <xsd:sequence>
          <xsd:element ref="pc:Terms" minOccurs="0" maxOccurs="1"/>
        </xsd:sequence>
      </xsd:complexType>
    </xsd:element>
    <xsd:element name="i9872f54c486430e981ddaed50c94c00" ma:index="18" ma:taxonomy="true" ma:internalName="i9872f54c486430e981ddaed50c94c00" ma:taxonomyFieldName="Document_x0020_Type" ma:displayName="Document Type" ma:indexed="true" ma:default="" ma:fieldId="{29872f54-c486-430e-981d-daed50c94c00}" ma:sspId="f8ae0b3d-431b-44d6-bfed-ad090709e42c" ma:termSetId="aa641eaa-6844-4b89-b5cb-f20c13be1595" ma:anchorId="00000000-0000-0000-0000-000000000000" ma:open="false" ma:isKeyword="false">
      <xsd:complexType>
        <xsd:sequence>
          <xsd:element ref="pc:Terms" minOccurs="0" maxOccurs="1"/>
        </xsd:sequence>
      </xsd:complexType>
    </xsd:element>
    <xsd:element name="i3ed308eaa074b30a9b11df0211d5cef" ma:index="22" ma:taxonomy="true" ma:internalName="i3ed308eaa074b30a9b11df0211d5cef" ma:taxonomyFieldName="Department" ma:displayName="Department" ma:default="" ma:fieldId="{23ed308e-aa07-4b30-a9b1-1df0211d5cef}" ma:taxonomyMulti="true" ma:sspId="f8ae0b3d-431b-44d6-bfed-ad090709e42c" ma:termSetId="65ddae32-b401-4d92-aea3-41e2c549fd90" ma:anchorId="00000000-0000-0000-0000-000000000000" ma:open="false" ma:isKeyword="false">
      <xsd:complexType>
        <xsd:sequence>
          <xsd:element ref="pc:Terms" minOccurs="0" maxOccurs="1"/>
        </xsd:sequence>
      </xsd:complexType>
    </xsd:element>
    <xsd:element name="cb3ed5136ac742929884da01be409dee" ma:index="24" nillable="true" ma:taxonomy="true" ma:internalName="cb3ed5136ac742929884da01be409dee" ma:taxonomyFieldName="Category0" ma:displayName="Category" ma:indexed="true" ma:default="" ma:fieldId="{cb3ed513-6ac7-4292-9884-da01be409dee}" ma:sspId="f8ae0b3d-431b-44d6-bfed-ad090709e42c" ma:termSetId="396b1dff-dbd2-44d9-9f61-8eab93cfa695" ma:anchorId="00000000-0000-0000-0000-000000000000" ma:open="false" ma:isKeyword="false">
      <xsd:complexType>
        <xsd:sequence>
          <xsd:element ref="pc:Terms" minOccurs="0" maxOccurs="1"/>
        </xsd:sequence>
      </xsd:complexType>
    </xsd:element>
    <xsd:element name="Core_x0020_Positions_ID" ma:index="26" nillable="true" ma:displayName="Core Positions_ID" ma:hidden="true" ma:internalName="Core_x0020_Positions_ID">
      <xsd:complexType>
        <xsd:simpleContent>
          <xsd:extension base="dms:BusinessDataSecondaryField">
            <xsd:attribute name="BdcField" type="xsd:string" fixed="Core Positions_ID"/>
          </xsd:extension>
        </xsd:simpleContent>
      </xsd:complexType>
    </xsd:element>
    <xsd:element name="DLCPolicyLabelValue" ma:index="30"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31"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32" nillable="true" ma:displayName="Label Locked" ma:description="Indicates whether the label should be updated when item properties are modified." ma:hidden="true" ma:internalName="DLCPolicyLabelLock" ma:readOnly="false">
      <xsd:simpleType>
        <xsd:restriction base="dms:Text"/>
      </xsd:simpleType>
    </xsd:element>
    <xsd:element name="Division" ma:index="35" nillable="true" ma:displayName="Division" ma:default="Strategic Services" ma:format="Dropdown" ma:internalName="Division">
      <xsd:simpleType>
        <xsd:restriction base="dms:Choice">
          <xsd:enumeration value="Executive Services"/>
          <xsd:enumeration value="Strategic Services"/>
          <xsd:enumeration value="Infrastructure and Assets Services"/>
          <xsd:enumeration value="Emergency Management"/>
          <xsd:enumeration value="Corporate Communication"/>
          <xsd:enumeration value="Financial Services"/>
          <xsd:enumeration value="Human Resources/ Risk and Audit"/>
          <xsd:enumeration value="Information Management"/>
          <xsd:enumeration value="Information Technology"/>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4b9e4e-37ca-486c-bb1e-eea7f9c9db13" elementFormDefault="qualified">
    <xsd:import namespace="http://schemas.microsoft.com/office/2006/documentManagement/types"/>
    <xsd:import namespace="http://schemas.microsoft.com/office/infopath/2007/PartnerControls"/>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67e3ff5-cc42-4af3-a392-aa7c502473c8" elementFormDefault="qualified">
    <xsd:import namespace="http://schemas.microsoft.com/office/2006/documentManagement/types"/>
    <xsd:import namespace="http://schemas.microsoft.com/office/infopath/2007/PartnerControls"/>
    <xsd:element name="TaxCatchAll" ma:index="33" nillable="true" ma:displayName="Taxonomy Catch All Column" ma:hidden="true" ma:list="{368f0c3d-1fbd-4980-9ab7-9c6ee3b597b2}" ma:internalName="TaxCatchAll" ma:showField="CatchAllData" ma:web="564b9e4e-37ca-486c-bb1e-eea7f9c9db13">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368f0c3d-1fbd-4980-9ab7-9c6ee3b597b2}" ma:internalName="TaxCatchAllLabel" ma:readOnly="true" ma:showField="CatchAllDataLabel" ma:web="564b9e4e-37ca-486c-bb1e-eea7f9c9db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16DF75-B9EB-432F-9A88-F6E62977D0F0}">
  <ds:schemaRefs>
    <ds:schemaRef ds:uri="b67e3ff5-cc42-4af3-a392-aa7c502473c8"/>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564b9e4e-37ca-486c-bb1e-eea7f9c9db13"/>
    <ds:schemaRef ds:uri="http://schemas.microsoft.com/sharepoint/v4"/>
    <ds:schemaRef ds:uri="http://purl.org/dc/dcmitype/"/>
    <ds:schemaRef ds:uri="http://schemas.microsoft.com/office/2006/documentManagement/types"/>
    <ds:schemaRef ds:uri="http://purl.org/dc/terms/"/>
    <ds:schemaRef ds:uri="d83430f0-8359-4395-9add-22baaf37beb6"/>
    <ds:schemaRef ds:uri="http://schemas.microsoft.com/sharepoint/v3"/>
    <ds:schemaRef ds:uri="http://www.w3.org/XML/1998/namespace"/>
  </ds:schemaRefs>
</ds:datastoreItem>
</file>

<file path=customXml/itemProps2.xml><?xml version="1.0" encoding="utf-8"?>
<ds:datastoreItem xmlns:ds="http://schemas.openxmlformats.org/officeDocument/2006/customXml" ds:itemID="{2B174140-D009-409C-8EA0-A0E3FA19750A}">
  <ds:schemaRefs>
    <ds:schemaRef ds:uri="http://schemas.microsoft.com/sharepoint/events"/>
  </ds:schemaRefs>
</ds:datastoreItem>
</file>

<file path=customXml/itemProps3.xml><?xml version="1.0" encoding="utf-8"?>
<ds:datastoreItem xmlns:ds="http://schemas.openxmlformats.org/officeDocument/2006/customXml" ds:itemID="{DB876F06-9E09-4B56-AB5E-50425E2EAA3C}">
  <ds:schemaRefs>
    <ds:schemaRef ds:uri="office.server.policy"/>
  </ds:schemaRefs>
</ds:datastoreItem>
</file>

<file path=customXml/itemProps4.xml><?xml version="1.0" encoding="utf-8"?>
<ds:datastoreItem xmlns:ds="http://schemas.openxmlformats.org/officeDocument/2006/customXml" ds:itemID="{21790C0F-A924-4CC4-95A6-CFAE61B0E661}">
  <ds:schemaRefs>
    <ds:schemaRef ds:uri="http://schemas.microsoft.com/sharepoint/v3/contenttype/forms"/>
  </ds:schemaRefs>
</ds:datastoreItem>
</file>

<file path=customXml/itemProps5.xml><?xml version="1.0" encoding="utf-8"?>
<ds:datastoreItem xmlns:ds="http://schemas.openxmlformats.org/officeDocument/2006/customXml" ds:itemID="{1027237E-340F-4EAE-A449-DEBACB542C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3430f0-8359-4395-9add-22baaf37beb6"/>
    <ds:schemaRef ds:uri="http://schemas.microsoft.com/sharepoint/v4"/>
    <ds:schemaRef ds:uri="564b9e4e-37ca-486c-bb1e-eea7f9c9db13"/>
    <ds:schemaRef ds:uri="b67e3ff5-cc42-4af3-a392-aa7c502473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[wide 16-9]</Template>
  <TotalTime>23299</TotalTime>
  <Words>349</Words>
  <Application>Microsoft Office PowerPoint</Application>
  <PresentationFormat>On-screen Show (16:9)</PresentationFormat>
  <Paragraphs>76</Paragraphs>
  <Slides>9</Slides>
  <Notes>1</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PowerPoint [wide 16-9]</vt:lpstr>
      <vt:lpstr>Office Theme</vt:lpstr>
      <vt:lpstr>1_Custom Design</vt:lpstr>
      <vt:lpstr>PowerPoint Presentation</vt:lpstr>
      <vt:lpstr>PowerPoint Presentation</vt:lpstr>
      <vt:lpstr>PowerPoint Presentation</vt:lpstr>
      <vt:lpstr>PowerPoint Presentation</vt:lpstr>
      <vt:lpstr>PowerPoint Presentation</vt:lpstr>
      <vt:lpstr>Gas Pipeline Infrastructure in the Northern Territory</vt:lpstr>
      <vt:lpstr>PowerPoint Presentation</vt:lpstr>
      <vt:lpstr>PowerPoint Presentation</vt:lpstr>
      <vt:lpstr>PowerPoint Presentation</vt:lpstr>
    </vt:vector>
  </TitlesOfParts>
  <Company>NTG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Crothers</dc:creator>
  <cp:lastModifiedBy>Captovate</cp:lastModifiedBy>
  <cp:revision>226</cp:revision>
  <cp:lastPrinted>2019-05-24T02:54:16Z</cp:lastPrinted>
  <dcterms:created xsi:type="dcterms:W3CDTF">2016-10-03T06:22:36Z</dcterms:created>
  <dcterms:modified xsi:type="dcterms:W3CDTF">2019-09-24T00:35:44Z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ction">
    <vt:lpwstr>104</vt:lpwstr>
  </property>
  <property fmtid="{D5CDD505-2E9C-101B-9397-08002B2CF9AE}" pid="3" name="Document_x0020_Type">
    <vt:lpwstr>19;#Template|2cbd10d1-5f22-4f0d-b400-97412f160da9</vt:lpwstr>
  </property>
  <property fmtid="{D5CDD505-2E9C-101B-9397-08002B2CF9AE}" pid="4" name="Category">
    <vt:lpwstr>117</vt:lpwstr>
  </property>
  <property fmtid="{D5CDD505-2E9C-101B-9397-08002B2CF9AE}" pid="5" name="Category0">
    <vt:lpwstr>505</vt:lpwstr>
  </property>
  <property fmtid="{D5CDD505-2E9C-101B-9397-08002B2CF9AE}" pid="6" name="ContentTypeId">
    <vt:lpwstr>0x0101003E9D233C771AF0478503F87640D936DE</vt:lpwstr>
  </property>
  <property fmtid="{D5CDD505-2E9C-101B-9397-08002B2CF9AE}" pid="7" name="Document Type">
    <vt:lpwstr>19</vt:lpwstr>
  </property>
  <property fmtid="{D5CDD505-2E9C-101B-9397-08002B2CF9AE}" pid="8" name="Department">
    <vt:lpwstr>293;#Department of Primary Industry and Resources|39a2110d-6ad1-4371-9fe5-90585948bb85</vt:lpwstr>
  </property>
  <property fmtid="{D5CDD505-2E9C-101B-9397-08002B2CF9AE}" pid="9" name="_dlc_DocIdItemGuid">
    <vt:lpwstr>4830e3f7-08fe-4886-b11c-5240853e5b35</vt:lpwstr>
  </property>
  <property fmtid="{D5CDD505-2E9C-101B-9397-08002B2CF9AE}" pid="10" name="Order">
    <vt:r8>318900</vt:r8>
  </property>
</Properties>
</file>