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71" r:id="rId3"/>
    <p:sldId id="263" r:id="rId4"/>
    <p:sldId id="268" r:id="rId5"/>
    <p:sldId id="265" r:id="rId6"/>
    <p:sldId id="264" r:id="rId7"/>
    <p:sldId id="274" r:id="rId8"/>
    <p:sldId id="270" r:id="rId9"/>
    <p:sldId id="266" r:id="rId10"/>
    <p:sldId id="272" r:id="rId11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3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3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3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3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3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3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3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3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39966"/>
    <a:srgbClr val="8CA1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307" y="7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25" d="100"/>
          <a:sy n="125" d="100"/>
        </p:scale>
        <p:origin x="-3960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9A7DC85F-CCF2-4155-950B-F8C7800AB943}" type="datetime1">
              <a:rPr lang="en-US" altLang="en-US"/>
              <a:pPr/>
              <a:t>1/28/2020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AU" noProof="0"/>
              <a:t>Click to edit Master text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EE828892-0468-43BB-A6A8-04305C3AA4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81006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9AF578F-5DDA-437E-9236-07C07903ADB3}" type="datetime1">
              <a:rPr lang="en-US" altLang="en-US"/>
              <a:pPr/>
              <a:t>1/28/2020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069F4B-38F4-4718-90F8-D29B0D4A9A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6060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6A28BD-9065-4A8F-B0DC-888FC81E094F}" type="datetime1">
              <a:rPr lang="en-US" altLang="en-US"/>
              <a:pPr/>
              <a:t>1/28/2020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1DF09B-4800-44B5-A32F-AF6E39BBDF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758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58140D-553F-4757-ADD1-07554B1C542D}" type="datetime1">
              <a:rPr lang="en-US" altLang="en-US"/>
              <a:pPr/>
              <a:t>1/28/2020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9FD9E9-1279-4FF2-AF51-F9D3B7E8A1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2543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01BCA93-C655-4EA6-9DE4-0C98970411DB}" type="datetime1">
              <a:rPr lang="en-US" altLang="en-US"/>
              <a:pPr/>
              <a:t>1/28/2020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0700A6-8C6D-4E2E-A668-3DE4142C16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0279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B1B9453-FFB8-42E6-8289-5E602D7608A3}" type="datetime1">
              <a:rPr lang="en-US" altLang="en-US"/>
              <a:pPr/>
              <a:t>1/28/2020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479F13-C763-46E5-9359-97EB566AD1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6930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04AF21-3E1D-4A52-97B0-3E681605FB66}" type="datetime1">
              <a:rPr lang="en-US" altLang="en-US"/>
              <a:pPr/>
              <a:t>1/28/2020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D9A3B4-26BE-4679-9B53-90DE39BD04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6113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551F026-7411-453A-948F-9AC138CEEA6E}" type="datetime1">
              <a:rPr lang="en-US" altLang="en-US"/>
              <a:pPr/>
              <a:t>1/28/2020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CB8730-1F35-48F3-953D-4F102172E6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0103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2340B4-E980-4BD3-A800-2BEFA4D2F7B3}" type="datetime1">
              <a:rPr lang="en-US" altLang="en-US"/>
              <a:pPr/>
              <a:t>1/28/2020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BD704C-4BAA-416A-948E-FCA7FFA9DD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0262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34A9B0-BD04-4928-ABE4-19588B387926}" type="datetime1">
              <a:rPr lang="en-US" altLang="en-US"/>
              <a:pPr/>
              <a:t>1/28/2020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A696FA-AEE6-4773-9AB4-DBFC0CAAE2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9835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9E132E6-4C8B-43ED-AAFD-AC9EF126C533}" type="datetime1">
              <a:rPr lang="en-US" altLang="en-US"/>
              <a:pPr/>
              <a:t>1/28/2020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C8B918-2AA9-431A-9165-81FF7608D0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0464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65EB5E-4578-4884-B0E9-6BD3984ABE62}" type="datetime1">
              <a:rPr lang="en-US" altLang="en-US"/>
              <a:pPr/>
              <a:t>1/28/2020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199231-56ED-47D3-B97F-1FAC94ED04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379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 smtClean="0"/>
              <a:t>Click to edit Master text styles</a:t>
            </a:r>
          </a:p>
          <a:p>
            <a:pPr lvl="1"/>
            <a:r>
              <a:rPr lang="en-AU" altLang="en-US" smtClean="0"/>
              <a:t>Second level</a:t>
            </a:r>
          </a:p>
          <a:p>
            <a:pPr lvl="2"/>
            <a:r>
              <a:rPr lang="en-AU" altLang="en-US" smtClean="0"/>
              <a:t>Third level</a:t>
            </a:r>
          </a:p>
          <a:p>
            <a:pPr lvl="3"/>
            <a:r>
              <a:rPr lang="en-AU" altLang="en-US" smtClean="0"/>
              <a:t>Fourth level</a:t>
            </a:r>
          </a:p>
          <a:p>
            <a:pPr lvl="4"/>
            <a:r>
              <a:rPr lang="en-AU" altLang="en-US" smtClean="0"/>
              <a:t>Fifth level</a:t>
            </a:r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BD69ED50-E36A-4AB1-BE5A-A83B63A53277}" type="datetime1">
              <a:rPr lang="en-US" altLang="en-US"/>
              <a:pPr/>
              <a:t>1/28/2020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B512E7CE-2A99-49ED-A50F-F320198A2E3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0"/>
          <a:cs typeface="ヒラギノ角ゴ Pro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hyperlink" Target="https://dpir.nt.gov.au/" TargetMode="External"/><Relationship Id="rId4" Type="http://schemas.openxmlformats.org/officeDocument/2006/relationships/hyperlink" Target="http://www.minerals.nt.gov.au/ntg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Background_Imag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5250" y="1108537"/>
            <a:ext cx="8953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chemeClr val="bg1"/>
                </a:solidFill>
              </a:rPr>
              <a:t>Appraisal of multiple shale plays in the Mesoproterozoic </a:t>
            </a:r>
            <a:r>
              <a:rPr lang="en-AU" sz="2400" dirty="0" err="1">
                <a:solidFill>
                  <a:schemeClr val="bg1"/>
                </a:solidFill>
              </a:rPr>
              <a:t>Beetaloo</a:t>
            </a:r>
            <a:r>
              <a:rPr lang="en-AU" sz="2400" dirty="0">
                <a:solidFill>
                  <a:schemeClr val="bg1"/>
                </a:solidFill>
              </a:rPr>
              <a:t> Sub-basin</a:t>
            </a:r>
            <a:endParaRPr lang="en-AU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59236" y="3491346"/>
            <a:ext cx="2610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smtClean="0">
                <a:solidFill>
                  <a:schemeClr val="bg1"/>
                </a:solidFill>
              </a:rPr>
              <a:t>Dorothy Close</a:t>
            </a:r>
          </a:p>
          <a:p>
            <a:r>
              <a:rPr lang="en-AU" sz="1200" dirty="0" smtClean="0">
                <a:solidFill>
                  <a:schemeClr val="bg1"/>
                </a:solidFill>
              </a:rPr>
              <a:t>Director Regional Geoscience </a:t>
            </a:r>
          </a:p>
          <a:p>
            <a:r>
              <a:rPr lang="en-AU" sz="1200" dirty="0" smtClean="0">
                <a:solidFill>
                  <a:schemeClr val="bg1"/>
                </a:solidFill>
              </a:rPr>
              <a:t>NT Geological Survey </a:t>
            </a:r>
            <a:endParaRPr lang="en-AU" sz="1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834411"/>
            <a:ext cx="2990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dirty="0" smtClean="0">
                <a:solidFill>
                  <a:srgbClr val="FFFFFF"/>
                </a:solidFill>
              </a:rPr>
              <a:t>NAPE Houston, Feb </a:t>
            </a:r>
            <a:r>
              <a:rPr lang="en-AU" sz="1100" dirty="0" smtClean="0">
                <a:solidFill>
                  <a:srgbClr val="FFFFFF"/>
                </a:solidFill>
              </a:rPr>
              <a:t>2020</a:t>
            </a:r>
            <a:endParaRPr lang="en-AU" sz="11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Background_Images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5"/>
          <p:cNvSpPr txBox="1">
            <a:spLocks noChangeArrowheads="1"/>
          </p:cNvSpPr>
          <p:nvPr/>
        </p:nvSpPr>
        <p:spPr bwMode="auto">
          <a:xfrm>
            <a:off x="568325" y="258763"/>
            <a:ext cx="55832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9pPr>
          </a:lstStyle>
          <a:p>
            <a:pPr eaLnBrk="1" hangingPunct="1"/>
            <a:r>
              <a:rPr lang="en-US" altLang="en-US" sz="2800" dirty="0" smtClean="0">
                <a:solidFill>
                  <a:schemeClr val="bg1"/>
                </a:solidFill>
                <a:latin typeface="Arial Bold" pitchFamily="3" charset="0"/>
              </a:rPr>
              <a:t>Thank you!</a:t>
            </a:r>
            <a:endParaRPr lang="en-US" altLang="en-US" sz="2800" dirty="0">
              <a:solidFill>
                <a:schemeClr val="bg1"/>
              </a:solidFill>
              <a:latin typeface="Arial Bold" pitchFamily="3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663" y="2070795"/>
            <a:ext cx="8762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smtClean="0">
                <a:solidFill>
                  <a:srgbClr val="FFFFFF"/>
                </a:solidFill>
              </a:rPr>
              <a:t>Please visit the Australia Petroleum booth in the Expo </a:t>
            </a:r>
            <a:endParaRPr lang="en-AU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50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Background_Images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extBox 4"/>
          <p:cNvSpPr>
            <a:spLocks noChangeArrowheads="1"/>
          </p:cNvSpPr>
          <p:nvPr/>
        </p:nvSpPr>
        <p:spPr bwMode="auto">
          <a:xfrm>
            <a:off x="1338262" y="1136650"/>
            <a:ext cx="5138738" cy="1446550"/>
          </a:xfrm>
          <a:custGeom>
            <a:avLst/>
            <a:gdLst>
              <a:gd name="T0" fmla="*/ 0 w 8586126"/>
              <a:gd name="T1" fmla="*/ 0 h 369332"/>
              <a:gd name="T2" fmla="*/ 8013142 w 8586126"/>
              <a:gd name="T3" fmla="*/ 0 h 369332"/>
              <a:gd name="T4" fmla="*/ 8013142 w 8586126"/>
              <a:gd name="T5" fmla="*/ 721816 h 369332"/>
              <a:gd name="T6" fmla="*/ 0 w 8586126"/>
              <a:gd name="T7" fmla="*/ 721816 h 369332"/>
              <a:gd name="T8" fmla="*/ 0 w 8586126"/>
              <a:gd name="T9" fmla="*/ 0 h 3693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586126"/>
              <a:gd name="T16" fmla="*/ 0 h 369332"/>
              <a:gd name="T17" fmla="*/ 8586126 w 8586126"/>
              <a:gd name="T18" fmla="*/ 369332 h 3693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586126" h="369332">
                <a:moveTo>
                  <a:pt x="0" y="0"/>
                </a:moveTo>
                <a:lnTo>
                  <a:pt x="8586126" y="0"/>
                </a:lnTo>
                <a:lnTo>
                  <a:pt x="8586126" y="369332"/>
                </a:lnTo>
                <a:lnTo>
                  <a:pt x="0" y="369332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smtClean="0">
                <a:solidFill>
                  <a:schemeClr val="bg1"/>
                </a:solidFill>
              </a:rPr>
              <a:t>Mesoproterozoic sub-basin within highly prospective Paleo-</a:t>
            </a:r>
            <a:r>
              <a:rPr lang="en-US" altLang="en-US" sz="2200" dirty="0" err="1" smtClean="0">
                <a:solidFill>
                  <a:schemeClr val="bg1"/>
                </a:solidFill>
              </a:rPr>
              <a:t>Mesoprot</a:t>
            </a:r>
            <a:r>
              <a:rPr lang="en-US" altLang="en-US" sz="2200" dirty="0" smtClean="0">
                <a:solidFill>
                  <a:schemeClr val="bg1"/>
                </a:solidFill>
              </a:rPr>
              <a:t> greater McArthur Basin</a:t>
            </a:r>
          </a:p>
          <a:p>
            <a:pPr eaLnBrk="1" hangingPunct="1">
              <a:buFont typeface="Arial" pitchFamily="34" charset="0"/>
              <a:buChar char="•"/>
            </a:pPr>
            <a:endParaRPr lang="en-US" altLang="en-US" sz="2200" dirty="0">
              <a:solidFill>
                <a:schemeClr val="bg1"/>
              </a:solidFill>
            </a:endParaRPr>
          </a:p>
        </p:txBody>
      </p:sp>
      <p:sp>
        <p:nvSpPr>
          <p:cNvPr id="21507" name="TextBox 5"/>
          <p:cNvSpPr txBox="1">
            <a:spLocks noChangeArrowheads="1"/>
          </p:cNvSpPr>
          <p:nvPr/>
        </p:nvSpPr>
        <p:spPr bwMode="auto">
          <a:xfrm>
            <a:off x="0" y="258763"/>
            <a:ext cx="63125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9pPr>
          </a:lstStyle>
          <a:p>
            <a:pPr eaLnBrk="1" hangingPunct="1"/>
            <a:r>
              <a:rPr lang="en-US" altLang="en-US" sz="2800" dirty="0" err="1" smtClean="0">
                <a:solidFill>
                  <a:schemeClr val="bg1"/>
                </a:solidFill>
                <a:latin typeface="Arial Bold" pitchFamily="3" charset="0"/>
              </a:rPr>
              <a:t>Beetaloo</a:t>
            </a:r>
            <a:r>
              <a:rPr lang="en-US" altLang="en-US" sz="2800" dirty="0" smtClean="0">
                <a:solidFill>
                  <a:schemeClr val="bg1"/>
                </a:solidFill>
                <a:latin typeface="Arial Bold" pitchFamily="3" charset="0"/>
              </a:rPr>
              <a:t> </a:t>
            </a:r>
            <a:r>
              <a:rPr lang="en-US" altLang="en-US" sz="2800" dirty="0" smtClean="0">
                <a:solidFill>
                  <a:schemeClr val="bg1"/>
                </a:solidFill>
                <a:latin typeface="Arial Bold" pitchFamily="3" charset="0"/>
              </a:rPr>
              <a:t>Sub-basin</a:t>
            </a:r>
            <a:r>
              <a:rPr lang="en-US" altLang="en-US" sz="2800" dirty="0">
                <a:solidFill>
                  <a:schemeClr val="bg1"/>
                </a:solidFill>
                <a:latin typeface="Arial Bold" pitchFamily="3" charset="0"/>
              </a:rPr>
              <a:t> </a:t>
            </a:r>
            <a:r>
              <a:rPr lang="en-US" altLang="en-US" sz="2800" dirty="0" smtClean="0">
                <a:solidFill>
                  <a:schemeClr val="bg1"/>
                </a:solidFill>
                <a:latin typeface="Arial Bold" pitchFamily="3" charset="0"/>
              </a:rPr>
              <a:t>-</a:t>
            </a:r>
            <a:r>
              <a:rPr lang="en-US" altLang="en-US" sz="2800" dirty="0" smtClean="0">
                <a:solidFill>
                  <a:schemeClr val="bg1"/>
                </a:solidFill>
                <a:latin typeface="Arial Bold" pitchFamily="3" charset="0"/>
              </a:rPr>
              <a:t> NT, Australia</a:t>
            </a:r>
            <a:endParaRPr lang="en-US" altLang="en-US" sz="2800" dirty="0">
              <a:solidFill>
                <a:schemeClr val="bg1"/>
              </a:solidFill>
              <a:latin typeface="Arial Bold" pitchFamily="3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0" y="1139574"/>
            <a:ext cx="1374499" cy="15777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980" y="2464212"/>
            <a:ext cx="65404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000"/>
              </a:lnSpc>
              <a:buFont typeface="Arial" pitchFamily="34" charset="0"/>
              <a:buChar char="•"/>
            </a:pPr>
            <a:r>
              <a:rPr lang="en-AU" altLang="en-US" sz="2200" dirty="0" smtClean="0">
                <a:solidFill>
                  <a:prstClr val="white"/>
                </a:solidFill>
              </a:rPr>
              <a:t> 100’s </a:t>
            </a:r>
            <a:r>
              <a:rPr lang="en-AU" altLang="en-US" sz="2200" dirty="0">
                <a:solidFill>
                  <a:prstClr val="white"/>
                </a:solidFill>
              </a:rPr>
              <a:t>of </a:t>
            </a:r>
            <a:r>
              <a:rPr lang="en-AU" altLang="en-US" sz="2200" dirty="0" err="1">
                <a:solidFill>
                  <a:prstClr val="white"/>
                </a:solidFill>
              </a:rPr>
              <a:t>Tcf</a:t>
            </a:r>
            <a:r>
              <a:rPr lang="en-AU" altLang="en-US" sz="2200" dirty="0">
                <a:solidFill>
                  <a:prstClr val="white"/>
                </a:solidFill>
              </a:rPr>
              <a:t> of </a:t>
            </a:r>
            <a:r>
              <a:rPr lang="en-AU" altLang="en-US" sz="2200" dirty="0" smtClean="0">
                <a:solidFill>
                  <a:prstClr val="white"/>
                </a:solidFill>
              </a:rPr>
              <a:t>gas </a:t>
            </a:r>
            <a:r>
              <a:rPr lang="en-AU" altLang="en-US" sz="2200" dirty="0">
                <a:solidFill>
                  <a:prstClr val="white"/>
                </a:solidFill>
              </a:rPr>
              <a:t>in </a:t>
            </a:r>
            <a:r>
              <a:rPr lang="en-AU" altLang="en-US" sz="2200" dirty="0" smtClean="0">
                <a:solidFill>
                  <a:prstClr val="white"/>
                </a:solidFill>
              </a:rPr>
              <a:t>place</a:t>
            </a:r>
          </a:p>
          <a:p>
            <a:pPr>
              <a:lnSpc>
                <a:spcPts val="3000"/>
              </a:lnSpc>
              <a:buFont typeface="Arial" pitchFamily="34" charset="0"/>
              <a:buChar char="•"/>
            </a:pPr>
            <a:r>
              <a:rPr lang="en-AU" altLang="en-US" sz="2200" dirty="0" smtClean="0">
                <a:solidFill>
                  <a:prstClr val="white"/>
                </a:solidFill>
              </a:rPr>
              <a:t> Exploration </a:t>
            </a:r>
            <a:r>
              <a:rPr lang="en-AU" altLang="en-US" sz="2200" dirty="0">
                <a:solidFill>
                  <a:prstClr val="white"/>
                </a:solidFill>
              </a:rPr>
              <a:t>recommenced in </a:t>
            </a:r>
            <a:r>
              <a:rPr lang="en-AU" altLang="en-US" sz="2200" dirty="0" smtClean="0">
                <a:solidFill>
                  <a:prstClr val="white"/>
                </a:solidFill>
              </a:rPr>
              <a:t>2019</a:t>
            </a:r>
            <a:endParaRPr lang="en-AU" altLang="en-US" sz="2200" dirty="0">
              <a:solidFill>
                <a:prstClr val="white"/>
              </a:solidFill>
            </a:endParaRPr>
          </a:p>
          <a:p>
            <a:pPr lvl="0">
              <a:lnSpc>
                <a:spcPts val="3000"/>
              </a:lnSpc>
              <a:buFont typeface="Arial" pitchFamily="34" charset="0"/>
              <a:buChar char="•"/>
            </a:pPr>
            <a:r>
              <a:rPr lang="en-AU" altLang="en-US" sz="2200" dirty="0">
                <a:solidFill>
                  <a:prstClr val="white"/>
                </a:solidFill>
              </a:rPr>
              <a:t> </a:t>
            </a:r>
            <a:r>
              <a:rPr lang="en-AU" altLang="en-US" sz="2200" dirty="0" smtClean="0">
                <a:solidFill>
                  <a:prstClr val="white"/>
                </a:solidFill>
              </a:rPr>
              <a:t>Laterally extending </a:t>
            </a:r>
            <a:r>
              <a:rPr lang="en-AU" altLang="en-US" sz="2200" dirty="0" smtClean="0">
                <a:solidFill>
                  <a:prstClr val="white"/>
                </a:solidFill>
              </a:rPr>
              <a:t>prospective formations &amp; testing potential </a:t>
            </a:r>
            <a:r>
              <a:rPr lang="en-AU" altLang="en-US" sz="2200" dirty="0" smtClean="0">
                <a:solidFill>
                  <a:prstClr val="white"/>
                </a:solidFill>
              </a:rPr>
              <a:t>for multiple </a:t>
            </a:r>
            <a:r>
              <a:rPr lang="en-AU" altLang="en-US" sz="2200" dirty="0">
                <a:solidFill>
                  <a:prstClr val="white"/>
                </a:solidFill>
              </a:rPr>
              <a:t>dry gas, wet gas </a:t>
            </a:r>
            <a:r>
              <a:rPr lang="en-AU" altLang="en-US" sz="2200" dirty="0" smtClean="0">
                <a:solidFill>
                  <a:prstClr val="white"/>
                </a:solidFill>
              </a:rPr>
              <a:t>&amp; liquids plays</a:t>
            </a:r>
            <a:endParaRPr lang="en-AU" altLang="en-US" sz="2200" dirty="0">
              <a:solidFill>
                <a:prstClr val="white"/>
              </a:solidFill>
            </a:endParaRPr>
          </a:p>
          <a:p>
            <a:pPr>
              <a:lnSpc>
                <a:spcPts val="3000"/>
              </a:lnSpc>
            </a:pPr>
            <a:endParaRPr lang="en-AU" sz="2200" dirty="0"/>
          </a:p>
        </p:txBody>
      </p:sp>
      <p:sp>
        <p:nvSpPr>
          <p:cNvPr id="5" name="Rectangle 4"/>
          <p:cNvSpPr/>
          <p:nvPr/>
        </p:nvSpPr>
        <p:spPr>
          <a:xfrm>
            <a:off x="6603131" y="1039813"/>
            <a:ext cx="2415508" cy="366709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6430" y="994766"/>
            <a:ext cx="2603550" cy="3712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984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Background_Images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extBox 4"/>
          <p:cNvSpPr>
            <a:spLocks noChangeArrowheads="1"/>
          </p:cNvSpPr>
          <p:nvPr/>
        </p:nvSpPr>
        <p:spPr bwMode="auto">
          <a:xfrm>
            <a:off x="152400" y="1120775"/>
            <a:ext cx="3449053" cy="1446550"/>
          </a:xfrm>
          <a:custGeom>
            <a:avLst/>
            <a:gdLst>
              <a:gd name="T0" fmla="*/ 0 w 8586126"/>
              <a:gd name="T1" fmla="*/ 0 h 369332"/>
              <a:gd name="T2" fmla="*/ 8013142 w 8586126"/>
              <a:gd name="T3" fmla="*/ 0 h 369332"/>
              <a:gd name="T4" fmla="*/ 8013142 w 8586126"/>
              <a:gd name="T5" fmla="*/ 721816 h 369332"/>
              <a:gd name="T6" fmla="*/ 0 w 8586126"/>
              <a:gd name="T7" fmla="*/ 721816 h 369332"/>
              <a:gd name="T8" fmla="*/ 0 w 8586126"/>
              <a:gd name="T9" fmla="*/ 0 h 3693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586126"/>
              <a:gd name="T16" fmla="*/ 0 h 369332"/>
              <a:gd name="T17" fmla="*/ 8586126 w 8586126"/>
              <a:gd name="T18" fmla="*/ 369332 h 3693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586126" h="369332">
                <a:moveTo>
                  <a:pt x="0" y="0"/>
                </a:moveTo>
                <a:lnTo>
                  <a:pt x="8586126" y="0"/>
                </a:lnTo>
                <a:lnTo>
                  <a:pt x="8586126" y="369332"/>
                </a:lnTo>
                <a:lnTo>
                  <a:pt x="0" y="369332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200" dirty="0" smtClean="0">
                <a:solidFill>
                  <a:schemeClr val="bg1"/>
                </a:solidFill>
              </a:rPr>
              <a:t>Stacked Paleo-Mesoproterozoic shale gas source rocks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sz="2200" dirty="0" smtClean="0">
                <a:solidFill>
                  <a:schemeClr val="bg1"/>
                </a:solidFill>
              </a:rPr>
              <a:t> &gt;11 000 </a:t>
            </a:r>
            <a:r>
              <a:rPr lang="en-US" altLang="en-US" sz="2200" dirty="0" err="1" smtClean="0">
                <a:solidFill>
                  <a:schemeClr val="bg1"/>
                </a:solidFill>
              </a:rPr>
              <a:t>sq</a:t>
            </a:r>
            <a:r>
              <a:rPr lang="en-US" altLang="en-US" sz="2200" dirty="0" smtClean="0">
                <a:solidFill>
                  <a:schemeClr val="bg1"/>
                </a:solidFill>
              </a:rPr>
              <a:t> miles in area</a:t>
            </a:r>
            <a:endParaRPr lang="en-US" altLang="en-US" sz="2200" dirty="0">
              <a:solidFill>
                <a:schemeClr val="bg1"/>
              </a:solidFill>
            </a:endParaRPr>
          </a:p>
        </p:txBody>
      </p:sp>
      <p:sp>
        <p:nvSpPr>
          <p:cNvPr id="21507" name="TextBox 5"/>
          <p:cNvSpPr txBox="1">
            <a:spLocks noChangeArrowheads="1"/>
          </p:cNvSpPr>
          <p:nvPr/>
        </p:nvSpPr>
        <p:spPr bwMode="auto">
          <a:xfrm>
            <a:off x="0" y="258763"/>
            <a:ext cx="68339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9pPr>
          </a:lstStyle>
          <a:p>
            <a:pPr eaLnBrk="1" hangingPunct="1"/>
            <a:r>
              <a:rPr lang="en-US" altLang="en-US" dirty="0" smtClean="0">
                <a:solidFill>
                  <a:schemeClr val="bg1"/>
                </a:solidFill>
                <a:latin typeface="Arial Bold" pitchFamily="3" charset="0"/>
              </a:rPr>
              <a:t>Large scale &amp; m</a:t>
            </a:r>
            <a:r>
              <a:rPr lang="en-US" altLang="en-US" dirty="0" smtClean="0">
                <a:solidFill>
                  <a:schemeClr val="bg1"/>
                </a:solidFill>
                <a:latin typeface="Arial Bold" pitchFamily="3" charset="0"/>
              </a:rPr>
              <a:t>ultiple play potential</a:t>
            </a:r>
            <a:endParaRPr lang="en-US" altLang="en-US" dirty="0">
              <a:solidFill>
                <a:schemeClr val="bg1"/>
              </a:solidFill>
              <a:latin typeface="Arial Bold" pitchFamily="3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24352" y="4452621"/>
            <a:ext cx="4819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err="1" smtClean="0">
                <a:solidFill>
                  <a:schemeClr val="bg1"/>
                </a:solidFill>
              </a:rPr>
              <a:t>Schemtic</a:t>
            </a:r>
            <a:r>
              <a:rPr lang="en-AU" sz="1200" dirty="0" smtClean="0">
                <a:solidFill>
                  <a:schemeClr val="bg1"/>
                </a:solidFill>
              </a:rPr>
              <a:t> E-W composite cross section through </a:t>
            </a:r>
            <a:r>
              <a:rPr lang="en-AU" sz="1200" dirty="0" err="1" smtClean="0">
                <a:solidFill>
                  <a:schemeClr val="bg1"/>
                </a:solidFill>
              </a:rPr>
              <a:t>Beetaloo</a:t>
            </a:r>
            <a:r>
              <a:rPr lang="en-AU" sz="1200" dirty="0" smtClean="0">
                <a:solidFill>
                  <a:schemeClr val="bg1"/>
                </a:solidFill>
              </a:rPr>
              <a:t> Sub-basin</a:t>
            </a:r>
            <a:endParaRPr lang="en-AU" sz="1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399" y="2791996"/>
            <a:ext cx="446034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200" dirty="0" smtClean="0">
                <a:solidFill>
                  <a:schemeClr val="bg1"/>
                </a:solidFill>
              </a:rPr>
              <a:t>&gt; </a:t>
            </a:r>
            <a:r>
              <a:rPr lang="en-US" altLang="en-US" sz="2200" dirty="0" smtClean="0">
                <a:solidFill>
                  <a:schemeClr val="bg1"/>
                </a:solidFill>
              </a:rPr>
              <a:t>300km </a:t>
            </a:r>
            <a:r>
              <a:rPr lang="en-US" altLang="en-US" sz="2200" dirty="0" err="1" smtClean="0">
                <a:solidFill>
                  <a:schemeClr val="bg1"/>
                </a:solidFill>
              </a:rPr>
              <a:t>Mesoprot</a:t>
            </a:r>
            <a:r>
              <a:rPr lang="en-US" altLang="en-US" sz="2200" dirty="0" smtClean="0">
                <a:solidFill>
                  <a:schemeClr val="bg1"/>
                </a:solidFill>
              </a:rPr>
              <a:t> Roper Group (</a:t>
            </a:r>
            <a:r>
              <a:rPr lang="en-US" altLang="en-US" sz="2200" dirty="0" err="1" smtClean="0">
                <a:solidFill>
                  <a:schemeClr val="bg1"/>
                </a:solidFill>
              </a:rPr>
              <a:t>Velkerri</a:t>
            </a:r>
            <a:r>
              <a:rPr lang="en-US" altLang="en-US" sz="2200" dirty="0" smtClean="0">
                <a:solidFill>
                  <a:schemeClr val="bg1"/>
                </a:solidFill>
              </a:rPr>
              <a:t> </a:t>
            </a:r>
            <a:r>
              <a:rPr lang="en-US" altLang="en-US" sz="2200" dirty="0" err="1" smtClean="0">
                <a:solidFill>
                  <a:schemeClr val="bg1"/>
                </a:solidFill>
              </a:rPr>
              <a:t>Fm</a:t>
            </a:r>
            <a:r>
              <a:rPr lang="en-US" altLang="en-US" sz="2200" dirty="0" smtClean="0">
                <a:solidFill>
                  <a:schemeClr val="bg1"/>
                </a:solidFill>
              </a:rPr>
              <a:t>, </a:t>
            </a:r>
            <a:r>
              <a:rPr lang="en-US" altLang="en-US" sz="2200" dirty="0" err="1" smtClean="0">
                <a:solidFill>
                  <a:schemeClr val="bg1"/>
                </a:solidFill>
              </a:rPr>
              <a:t>Kyalla</a:t>
            </a:r>
            <a:r>
              <a:rPr lang="en-US" altLang="en-US" sz="2200" dirty="0" smtClean="0">
                <a:solidFill>
                  <a:schemeClr val="bg1"/>
                </a:solidFill>
              </a:rPr>
              <a:t> </a:t>
            </a:r>
            <a:r>
              <a:rPr lang="en-US" altLang="en-US" sz="2200" dirty="0" err="1" smtClean="0">
                <a:solidFill>
                  <a:schemeClr val="bg1"/>
                </a:solidFill>
              </a:rPr>
              <a:t>Fm</a:t>
            </a:r>
            <a:r>
              <a:rPr lang="en-US" altLang="en-US" sz="2200" dirty="0" smtClean="0">
                <a:solidFill>
                  <a:schemeClr val="bg1"/>
                </a:solidFill>
              </a:rPr>
              <a:t>) and </a:t>
            </a:r>
            <a:r>
              <a:rPr lang="en-US" altLang="en-US" sz="2200" dirty="0" err="1" smtClean="0">
                <a:solidFill>
                  <a:schemeClr val="bg1"/>
                </a:solidFill>
              </a:rPr>
              <a:t>Palaeoprot</a:t>
            </a:r>
            <a:r>
              <a:rPr lang="en-US" altLang="en-US" sz="2200" dirty="0" smtClean="0">
                <a:solidFill>
                  <a:schemeClr val="bg1"/>
                </a:solidFill>
              </a:rPr>
              <a:t> McArthur Group (Barney </a:t>
            </a:r>
            <a:r>
              <a:rPr lang="en-US" altLang="en-US" sz="2200" dirty="0" err="1" smtClean="0">
                <a:solidFill>
                  <a:schemeClr val="bg1"/>
                </a:solidFill>
              </a:rPr>
              <a:t>Crk</a:t>
            </a:r>
            <a:r>
              <a:rPr lang="en-US" altLang="en-US" sz="2200" dirty="0" smtClean="0">
                <a:solidFill>
                  <a:schemeClr val="bg1"/>
                </a:solidFill>
              </a:rPr>
              <a:t> </a:t>
            </a:r>
            <a:r>
              <a:rPr lang="en-US" altLang="en-US" sz="2200" dirty="0" err="1" smtClean="0">
                <a:solidFill>
                  <a:schemeClr val="bg1"/>
                </a:solidFill>
              </a:rPr>
              <a:t>Fm</a:t>
            </a:r>
            <a:r>
              <a:rPr lang="en-US" altLang="en-US" sz="2200" dirty="0" smtClean="0">
                <a:solidFill>
                  <a:schemeClr val="bg1"/>
                </a:solidFill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2200" dirty="0">
              <a:solidFill>
                <a:schemeClr val="bg1"/>
              </a:solidFill>
            </a:endParaRPr>
          </a:p>
          <a:p>
            <a:endParaRPr lang="en-AU" sz="2200" dirty="0"/>
          </a:p>
        </p:txBody>
      </p:sp>
      <p:sp>
        <p:nvSpPr>
          <p:cNvPr id="3" name="Rectangle 2"/>
          <p:cNvSpPr/>
          <p:nvPr/>
        </p:nvSpPr>
        <p:spPr>
          <a:xfrm>
            <a:off x="4509890" y="1120776"/>
            <a:ext cx="4499200" cy="322912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 r="8622"/>
          <a:stretch/>
        </p:blipFill>
        <p:spPr>
          <a:xfrm>
            <a:off x="4538795" y="1198013"/>
            <a:ext cx="4390762" cy="30746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36620" y="862283"/>
            <a:ext cx="1478042" cy="110505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3" t="3894" r="14358" b="55302"/>
          <a:stretch/>
        </p:blipFill>
        <p:spPr>
          <a:xfrm>
            <a:off x="3205291" y="808869"/>
            <a:ext cx="1438276" cy="1096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939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Background_Images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extBox 4"/>
          <p:cNvSpPr>
            <a:spLocks noChangeArrowheads="1"/>
          </p:cNvSpPr>
          <p:nvPr/>
        </p:nvSpPr>
        <p:spPr bwMode="auto">
          <a:xfrm>
            <a:off x="191565" y="958922"/>
            <a:ext cx="4468184" cy="3877985"/>
          </a:xfrm>
          <a:custGeom>
            <a:avLst/>
            <a:gdLst>
              <a:gd name="T0" fmla="*/ 0 w 8586126"/>
              <a:gd name="T1" fmla="*/ 0 h 369332"/>
              <a:gd name="T2" fmla="*/ 8013142 w 8586126"/>
              <a:gd name="T3" fmla="*/ 0 h 369332"/>
              <a:gd name="T4" fmla="*/ 8013142 w 8586126"/>
              <a:gd name="T5" fmla="*/ 721816 h 369332"/>
              <a:gd name="T6" fmla="*/ 0 w 8586126"/>
              <a:gd name="T7" fmla="*/ 721816 h 369332"/>
              <a:gd name="T8" fmla="*/ 0 w 8586126"/>
              <a:gd name="T9" fmla="*/ 0 h 3693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586126"/>
              <a:gd name="T16" fmla="*/ 0 h 369332"/>
              <a:gd name="T17" fmla="*/ 8586126 w 8586126"/>
              <a:gd name="T18" fmla="*/ 369332 h 3693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586126" h="369332">
                <a:moveTo>
                  <a:pt x="0" y="0"/>
                </a:moveTo>
                <a:lnTo>
                  <a:pt x="8586126" y="0"/>
                </a:lnTo>
                <a:lnTo>
                  <a:pt x="8586126" y="369332"/>
                </a:lnTo>
                <a:lnTo>
                  <a:pt x="0" y="369332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9pPr>
          </a:lstStyle>
          <a:p>
            <a:pPr eaLnBrk="1" hangingPunct="1"/>
            <a:r>
              <a:rPr lang="en-US" altLang="en-US" sz="2000" u="sng" dirty="0" err="1" smtClean="0">
                <a:solidFill>
                  <a:schemeClr val="bg1"/>
                </a:solidFill>
              </a:rPr>
              <a:t>Velkerri</a:t>
            </a:r>
            <a:r>
              <a:rPr lang="en-US" altLang="en-US" sz="2000" u="sng" dirty="0" smtClean="0">
                <a:solidFill>
                  <a:schemeClr val="bg1"/>
                </a:solidFill>
              </a:rPr>
              <a:t> Formation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200" dirty="0" smtClean="0">
                <a:solidFill>
                  <a:schemeClr val="bg1"/>
                </a:solidFill>
              </a:rPr>
              <a:t> </a:t>
            </a:r>
            <a:r>
              <a:rPr lang="en-US" altLang="en-US" sz="2000" dirty="0" smtClean="0">
                <a:solidFill>
                  <a:schemeClr val="bg1"/>
                </a:solidFill>
              </a:rPr>
              <a:t>technically most mature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solidFill>
                  <a:schemeClr val="bg1"/>
                </a:solidFill>
              </a:rPr>
              <a:t> dry to wet gas </a:t>
            </a:r>
            <a:r>
              <a:rPr lang="en-US" altLang="en-US" sz="2000" dirty="0" err="1" smtClean="0">
                <a:solidFill>
                  <a:schemeClr val="bg1"/>
                </a:solidFill>
              </a:rPr>
              <a:t>cont</a:t>
            </a:r>
            <a:r>
              <a:rPr lang="en-US" altLang="en-US" sz="2000" dirty="0" smtClean="0">
                <a:solidFill>
                  <a:schemeClr val="bg1"/>
                </a:solidFill>
              </a:rPr>
              <a:t> over &gt; 80 km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solidFill>
                  <a:schemeClr val="bg1"/>
                </a:solidFill>
              </a:rPr>
              <a:t> 3 organic rich shale intervals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solidFill>
                  <a:schemeClr val="bg1"/>
                </a:solidFill>
              </a:rPr>
              <a:t> </a:t>
            </a:r>
            <a:r>
              <a:rPr lang="en-US" altLang="en-US" sz="2000" dirty="0" err="1" smtClean="0">
                <a:solidFill>
                  <a:schemeClr val="bg1"/>
                </a:solidFill>
              </a:rPr>
              <a:t>ave</a:t>
            </a:r>
            <a:r>
              <a:rPr lang="en-US" altLang="en-US" sz="2000" dirty="0" smtClean="0">
                <a:solidFill>
                  <a:schemeClr val="bg1"/>
                </a:solidFill>
              </a:rPr>
              <a:t> TOC 3-4%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solidFill>
                  <a:schemeClr val="bg1"/>
                </a:solidFill>
              </a:rPr>
              <a:t> </a:t>
            </a:r>
            <a:r>
              <a:rPr lang="en-US" altLang="en-US" sz="2000" dirty="0" smtClean="0">
                <a:solidFill>
                  <a:schemeClr val="bg1"/>
                </a:solidFill>
              </a:rPr>
              <a:t>HFS- </a:t>
            </a:r>
            <a:r>
              <a:rPr lang="en-US" altLang="en-US" sz="2000" dirty="0" smtClean="0">
                <a:solidFill>
                  <a:schemeClr val="bg1"/>
                </a:solidFill>
              </a:rPr>
              <a:t>extended flow rates of 0.8-1.2 </a:t>
            </a:r>
            <a:r>
              <a:rPr lang="en-US" altLang="en-US" sz="2000" dirty="0" err="1" smtClean="0">
                <a:solidFill>
                  <a:schemeClr val="bg1"/>
                </a:solidFill>
              </a:rPr>
              <a:t>MMscf</a:t>
            </a:r>
            <a:r>
              <a:rPr lang="en-US" altLang="en-US" sz="2000" dirty="0" smtClean="0">
                <a:solidFill>
                  <a:schemeClr val="bg1"/>
                </a:solidFill>
              </a:rPr>
              <a:t>/d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chemeClr val="bg1"/>
                </a:solidFill>
              </a:rPr>
              <a:t> </a:t>
            </a:r>
            <a:r>
              <a:rPr lang="en-US" altLang="en-US" sz="2000" dirty="0" err="1" smtClean="0">
                <a:solidFill>
                  <a:schemeClr val="bg1"/>
                </a:solidFill>
              </a:rPr>
              <a:t>Amungee</a:t>
            </a:r>
            <a:r>
              <a:rPr lang="en-US" altLang="en-US" sz="2000" dirty="0" smtClean="0">
                <a:solidFill>
                  <a:schemeClr val="bg1"/>
                </a:solidFill>
              </a:rPr>
              <a:t> NW-1H 2C contingent resource 6.6 TCF</a:t>
            </a:r>
          </a:p>
          <a:p>
            <a:pPr eaLnBrk="1" hangingPunct="1"/>
            <a:r>
              <a:rPr lang="en-US" altLang="en-US" sz="2000" u="sng" dirty="0" err="1" smtClean="0">
                <a:solidFill>
                  <a:schemeClr val="bg1"/>
                </a:solidFill>
              </a:rPr>
              <a:t>Kyalla</a:t>
            </a:r>
            <a:r>
              <a:rPr lang="en-US" altLang="en-US" sz="2000" u="sng" dirty="0" smtClean="0">
                <a:solidFill>
                  <a:schemeClr val="bg1"/>
                </a:solidFill>
              </a:rPr>
              <a:t> </a:t>
            </a:r>
            <a:r>
              <a:rPr lang="en-US" altLang="en-US" sz="2000" u="sng" dirty="0" err="1" smtClean="0">
                <a:solidFill>
                  <a:schemeClr val="bg1"/>
                </a:solidFill>
              </a:rPr>
              <a:t>Fm</a:t>
            </a:r>
            <a:r>
              <a:rPr lang="en-US" altLang="en-US" sz="2000" u="sng" dirty="0" smtClean="0">
                <a:solidFill>
                  <a:schemeClr val="bg1"/>
                </a:solidFill>
              </a:rPr>
              <a:t> </a:t>
            </a:r>
            <a:r>
              <a:rPr lang="en-US" altLang="en-US" sz="2000" dirty="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200" dirty="0" smtClean="0">
                <a:solidFill>
                  <a:schemeClr val="bg1"/>
                </a:solidFill>
              </a:rPr>
              <a:t> </a:t>
            </a:r>
            <a:r>
              <a:rPr lang="en-US" altLang="en-US" sz="2000" dirty="0" smtClean="0">
                <a:solidFill>
                  <a:schemeClr val="bg1"/>
                </a:solidFill>
              </a:rPr>
              <a:t>drill tested 2019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solidFill>
                  <a:schemeClr val="bg1"/>
                </a:solidFill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</a:rPr>
              <a:t>ave</a:t>
            </a:r>
            <a:r>
              <a:rPr lang="en-US" altLang="en-US" sz="2000" dirty="0">
                <a:solidFill>
                  <a:schemeClr val="bg1"/>
                </a:solidFill>
              </a:rPr>
              <a:t> TOC </a:t>
            </a:r>
            <a:r>
              <a:rPr lang="en-US" altLang="en-US" sz="2000" dirty="0" smtClean="0">
                <a:solidFill>
                  <a:schemeClr val="bg1"/>
                </a:solidFill>
              </a:rPr>
              <a:t>1-3% </a:t>
            </a:r>
            <a:endParaRPr lang="en-US" altLang="en-US" sz="20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680" y="1146175"/>
            <a:ext cx="4361491" cy="2780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749997" y="4098243"/>
            <a:ext cx="4158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err="1" smtClean="0">
                <a:solidFill>
                  <a:schemeClr val="bg1"/>
                </a:solidFill>
              </a:rPr>
              <a:t>Côté</a:t>
            </a:r>
            <a:r>
              <a:rPr lang="en-AU" sz="1200" dirty="0" smtClean="0">
                <a:solidFill>
                  <a:schemeClr val="bg1"/>
                </a:solidFill>
              </a:rPr>
              <a:t> et al, 2018. The APPEA Journal 2018, 58, 799-804</a:t>
            </a:r>
          </a:p>
          <a:p>
            <a:r>
              <a:rPr lang="en-AU" sz="1200" dirty="0" smtClean="0">
                <a:solidFill>
                  <a:schemeClr val="bg1"/>
                </a:solidFill>
              </a:rPr>
              <a:t>https: doi.org/10.1071/AJ17040</a:t>
            </a:r>
            <a:endParaRPr lang="en-AU" sz="1200" dirty="0">
              <a:solidFill>
                <a:schemeClr val="bg1"/>
              </a:solidFill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568800" y="258763"/>
            <a:ext cx="58642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9pPr>
          </a:lstStyle>
          <a:p>
            <a:pPr eaLnBrk="1" hangingPunct="1"/>
            <a:r>
              <a:rPr lang="en-US" altLang="en-US" sz="2800" dirty="0" smtClean="0">
                <a:solidFill>
                  <a:schemeClr val="bg1"/>
                </a:solidFill>
                <a:latin typeface="Arial Bold" pitchFamily="3" charset="0"/>
              </a:rPr>
              <a:t>Prospective formations</a:t>
            </a:r>
            <a:endParaRPr lang="en-US" altLang="en-US" sz="2800" dirty="0">
              <a:solidFill>
                <a:schemeClr val="bg1"/>
              </a:solidFill>
              <a:latin typeface="Arial Bold" pitchFamily="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27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Background_Images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5"/>
          <p:cNvSpPr txBox="1">
            <a:spLocks noChangeArrowheads="1"/>
          </p:cNvSpPr>
          <p:nvPr/>
        </p:nvSpPr>
        <p:spPr bwMode="auto">
          <a:xfrm>
            <a:off x="-1" y="257621"/>
            <a:ext cx="72430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9pPr>
          </a:lstStyle>
          <a:p>
            <a:pPr eaLnBrk="1" hangingPunct="1"/>
            <a:r>
              <a:rPr lang="en-US" altLang="en-US" dirty="0" smtClean="0">
                <a:solidFill>
                  <a:schemeClr val="bg1"/>
                </a:solidFill>
                <a:latin typeface="Arial Bold" pitchFamily="3" charset="0"/>
              </a:rPr>
              <a:t>2019 E</a:t>
            </a:r>
            <a:r>
              <a:rPr lang="en-US" altLang="en-US" dirty="0" smtClean="0">
                <a:solidFill>
                  <a:schemeClr val="bg1"/>
                </a:solidFill>
                <a:latin typeface="Arial Bold" pitchFamily="3" charset="0"/>
              </a:rPr>
              <a:t>xploration </a:t>
            </a:r>
            <a:r>
              <a:rPr lang="en-US" altLang="en-US" dirty="0" err="1" smtClean="0">
                <a:solidFill>
                  <a:schemeClr val="bg1"/>
                </a:solidFill>
                <a:latin typeface="Arial Bold" pitchFamily="3" charset="0"/>
              </a:rPr>
              <a:t>Beetaloo</a:t>
            </a:r>
            <a:r>
              <a:rPr lang="en-US" altLang="en-US" dirty="0" smtClean="0">
                <a:solidFill>
                  <a:schemeClr val="bg1"/>
                </a:solidFill>
                <a:latin typeface="Arial Bold" pitchFamily="3" charset="0"/>
              </a:rPr>
              <a:t> Sub basin</a:t>
            </a:r>
            <a:endParaRPr lang="en-US" altLang="en-US" dirty="0">
              <a:solidFill>
                <a:schemeClr val="bg1"/>
              </a:solidFill>
              <a:latin typeface="Arial Bold" pitchFamily="3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 bwMode="auto">
          <a:xfrm>
            <a:off x="3152939" y="1076807"/>
            <a:ext cx="3793293" cy="3271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AU" sz="2200" dirty="0" smtClean="0"/>
              <a:t>Seismic acquisition – testing western boundary of </a:t>
            </a:r>
            <a:r>
              <a:rPr lang="en-AU" sz="2200" dirty="0" err="1" smtClean="0"/>
              <a:t>Beetaloo</a:t>
            </a:r>
            <a:r>
              <a:rPr lang="en-AU" sz="2200" dirty="0" smtClean="0"/>
              <a:t> Sub-basin (Imperial) </a:t>
            </a:r>
          </a:p>
          <a:p>
            <a:r>
              <a:rPr lang="en-AU" sz="2200" dirty="0" err="1"/>
              <a:t>Kyalla</a:t>
            </a:r>
            <a:r>
              <a:rPr lang="en-AU" sz="2200" dirty="0"/>
              <a:t> 117 </a:t>
            </a:r>
            <a:r>
              <a:rPr lang="en-AU" sz="2200" dirty="0" smtClean="0"/>
              <a:t>N2-1 vertical and lateral - testing multiple plays (Origin)</a:t>
            </a:r>
          </a:p>
          <a:p>
            <a:endParaRPr lang="en-AU" sz="2200" dirty="0" smtClean="0"/>
          </a:p>
          <a:p>
            <a:endParaRPr lang="en-AU" sz="2200" dirty="0"/>
          </a:p>
        </p:txBody>
      </p:sp>
      <p:sp>
        <p:nvSpPr>
          <p:cNvPr id="4" name="Rectangle 3"/>
          <p:cNvSpPr/>
          <p:nvPr/>
        </p:nvSpPr>
        <p:spPr>
          <a:xfrm>
            <a:off x="161065" y="1073513"/>
            <a:ext cx="2774641" cy="243168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86"/>
          <a:stretch/>
        </p:blipFill>
        <p:spPr>
          <a:xfrm>
            <a:off x="217046" y="995544"/>
            <a:ext cx="2718660" cy="2408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206105"/>
            <a:ext cx="2131594" cy="20445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969" y="3656111"/>
            <a:ext cx="2908296" cy="10386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147" y="3656111"/>
            <a:ext cx="45158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200" dirty="0" err="1">
                <a:solidFill>
                  <a:schemeClr val="bg1"/>
                </a:solidFill>
              </a:rPr>
              <a:t>Tanumbirini</a:t>
            </a:r>
            <a:r>
              <a:rPr lang="en-AU" sz="2200" dirty="0">
                <a:solidFill>
                  <a:schemeClr val="bg1"/>
                </a:solidFill>
              </a:rPr>
              <a:t> re-entry </a:t>
            </a:r>
            <a:r>
              <a:rPr lang="en-AU" sz="2200" dirty="0" smtClean="0">
                <a:solidFill>
                  <a:schemeClr val="bg1"/>
                </a:solidFill>
              </a:rPr>
              <a:t>– testing </a:t>
            </a:r>
            <a:r>
              <a:rPr lang="en-AU" sz="2200" dirty="0" err="1">
                <a:solidFill>
                  <a:schemeClr val="bg1"/>
                </a:solidFill>
              </a:rPr>
              <a:t>V</a:t>
            </a:r>
            <a:r>
              <a:rPr lang="en-AU" sz="2200" dirty="0" err="1" smtClean="0">
                <a:solidFill>
                  <a:schemeClr val="bg1"/>
                </a:solidFill>
              </a:rPr>
              <a:t>elkerri</a:t>
            </a:r>
            <a:r>
              <a:rPr lang="en-AU" sz="2200" dirty="0" smtClean="0">
                <a:solidFill>
                  <a:schemeClr val="bg1"/>
                </a:solidFill>
              </a:rPr>
              <a:t> Formation members (Santos</a:t>
            </a:r>
            <a:r>
              <a:rPr lang="en-AU" sz="2200" dirty="0">
                <a:solidFill>
                  <a:schemeClr val="bg1"/>
                </a:solidFill>
              </a:rPr>
              <a:t>)</a:t>
            </a:r>
          </a:p>
          <a:p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06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Background_Images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extBox 4"/>
          <p:cNvSpPr>
            <a:spLocks noChangeArrowheads="1"/>
          </p:cNvSpPr>
          <p:nvPr/>
        </p:nvSpPr>
        <p:spPr bwMode="auto">
          <a:xfrm>
            <a:off x="71572" y="1120775"/>
            <a:ext cx="5278470" cy="3157275"/>
          </a:xfrm>
          <a:custGeom>
            <a:avLst/>
            <a:gdLst>
              <a:gd name="T0" fmla="*/ 0 w 8586126"/>
              <a:gd name="T1" fmla="*/ 0 h 369332"/>
              <a:gd name="T2" fmla="*/ 8013142 w 8586126"/>
              <a:gd name="T3" fmla="*/ 0 h 369332"/>
              <a:gd name="T4" fmla="*/ 8013142 w 8586126"/>
              <a:gd name="T5" fmla="*/ 721816 h 369332"/>
              <a:gd name="T6" fmla="*/ 0 w 8586126"/>
              <a:gd name="T7" fmla="*/ 721816 h 369332"/>
              <a:gd name="T8" fmla="*/ 0 w 8586126"/>
              <a:gd name="T9" fmla="*/ 0 h 3693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586126"/>
              <a:gd name="T16" fmla="*/ 0 h 369332"/>
              <a:gd name="T17" fmla="*/ 8586126 w 8586126"/>
              <a:gd name="T18" fmla="*/ 369332 h 3693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586126" h="369332">
                <a:moveTo>
                  <a:pt x="0" y="0"/>
                </a:moveTo>
                <a:lnTo>
                  <a:pt x="8586126" y="0"/>
                </a:lnTo>
                <a:lnTo>
                  <a:pt x="8586126" y="369332"/>
                </a:lnTo>
                <a:lnTo>
                  <a:pt x="0" y="369332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9pPr>
          </a:lstStyle>
          <a:p>
            <a:pPr marL="342900" indent="-342900" defTabSz="360000" eaLnBrk="1" hangingPunct="1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solidFill>
                  <a:schemeClr val="bg1"/>
                </a:solidFill>
              </a:rPr>
              <a:t>Nov 2019 - </a:t>
            </a:r>
            <a:r>
              <a:rPr lang="en-US" altLang="en-US" sz="2000" dirty="0" err="1" smtClean="0">
                <a:solidFill>
                  <a:schemeClr val="bg1"/>
                </a:solidFill>
              </a:rPr>
              <a:t>Kyalla</a:t>
            </a:r>
            <a:r>
              <a:rPr lang="en-US" altLang="en-US" sz="2000" dirty="0" smtClean="0">
                <a:solidFill>
                  <a:schemeClr val="bg1"/>
                </a:solidFill>
              </a:rPr>
              <a:t> 117 N2-1: 1,895m (&gt; 6000 </a:t>
            </a:r>
            <a:r>
              <a:rPr lang="en-US" altLang="en-US" sz="2000" dirty="0" err="1" smtClean="0">
                <a:solidFill>
                  <a:schemeClr val="bg1"/>
                </a:solidFill>
              </a:rPr>
              <a:t>ft</a:t>
            </a:r>
            <a:r>
              <a:rPr lang="en-US" altLang="en-US" sz="2000" dirty="0" smtClean="0">
                <a:solidFill>
                  <a:schemeClr val="bg1"/>
                </a:solidFill>
              </a:rPr>
              <a:t>) vertical well - confirmed regionally extensive </a:t>
            </a:r>
            <a:r>
              <a:rPr lang="en-US" altLang="en-US" sz="2000" dirty="0" err="1" smtClean="0">
                <a:solidFill>
                  <a:schemeClr val="bg1"/>
                </a:solidFill>
              </a:rPr>
              <a:t>Kyalla</a:t>
            </a:r>
            <a:r>
              <a:rPr lang="en-US" altLang="en-US" sz="2000" dirty="0" smtClean="0">
                <a:solidFill>
                  <a:schemeClr val="bg1"/>
                </a:solidFill>
              </a:rPr>
              <a:t> Formation</a:t>
            </a:r>
          </a:p>
          <a:p>
            <a:pPr marL="342900" indent="-342900" defTabSz="360000" eaLnBrk="1" hangingPunct="1">
              <a:lnSpc>
                <a:spcPts val="2200"/>
              </a:lnSpc>
              <a:buFont typeface="Arial" panose="020B0604020202020204" pitchFamily="34" charset="0"/>
              <a:buChar char="•"/>
            </a:pPr>
            <a:endParaRPr lang="en-US" altLang="en-US" sz="2000" dirty="0" smtClean="0">
              <a:solidFill>
                <a:schemeClr val="bg1"/>
              </a:solidFill>
            </a:endParaRPr>
          </a:p>
          <a:p>
            <a:pPr marL="342900" indent="-342900" defTabSz="360000" eaLnBrk="1" hangingPunct="1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solidFill>
                  <a:schemeClr val="bg1"/>
                </a:solidFill>
              </a:rPr>
              <a:t>3 source rock reservoirs within </a:t>
            </a:r>
            <a:r>
              <a:rPr lang="en-US" altLang="en-US" sz="2000" dirty="0" err="1" smtClean="0">
                <a:solidFill>
                  <a:schemeClr val="bg1"/>
                </a:solidFill>
              </a:rPr>
              <a:t>Kyalla</a:t>
            </a:r>
            <a:r>
              <a:rPr lang="en-US" altLang="en-US" sz="2000" dirty="0" smtClean="0">
                <a:solidFill>
                  <a:schemeClr val="bg1"/>
                </a:solidFill>
              </a:rPr>
              <a:t> Formation – combined thickness 900m (~3000ft)</a:t>
            </a:r>
          </a:p>
          <a:p>
            <a:pPr marL="342900" indent="-342900" defTabSz="360000" eaLnBrk="1" hangingPunct="1">
              <a:lnSpc>
                <a:spcPts val="2200"/>
              </a:lnSpc>
              <a:buFont typeface="Arial" panose="020B0604020202020204" pitchFamily="34" charset="0"/>
              <a:buChar char="•"/>
            </a:pPr>
            <a:endParaRPr lang="en-US" altLang="en-US" sz="2000" dirty="0" smtClean="0">
              <a:solidFill>
                <a:schemeClr val="bg1"/>
              </a:solidFill>
            </a:endParaRPr>
          </a:p>
          <a:p>
            <a:pPr marL="342900" indent="-342900" defTabSz="360000" eaLnBrk="1" hangingPunct="1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solidFill>
                  <a:schemeClr val="bg1"/>
                </a:solidFill>
              </a:rPr>
              <a:t>Elevated gas shows with relatively high C</a:t>
            </a:r>
            <a:r>
              <a:rPr lang="en-US" altLang="en-US" sz="2000" baseline="-25000" dirty="0" smtClean="0">
                <a:solidFill>
                  <a:schemeClr val="bg1"/>
                </a:solidFill>
              </a:rPr>
              <a:t>3</a:t>
            </a:r>
            <a:r>
              <a:rPr lang="en-US" altLang="en-US" sz="2000" dirty="0" smtClean="0">
                <a:solidFill>
                  <a:schemeClr val="bg1"/>
                </a:solidFill>
              </a:rPr>
              <a:t>,C</a:t>
            </a:r>
            <a:r>
              <a:rPr lang="en-US" altLang="en-US" sz="2000" baseline="-25000" dirty="0" smtClean="0">
                <a:solidFill>
                  <a:schemeClr val="bg1"/>
                </a:solidFill>
              </a:rPr>
              <a:t>4</a:t>
            </a:r>
            <a:r>
              <a:rPr lang="en-US" altLang="en-US" sz="2000" dirty="0" smtClean="0">
                <a:solidFill>
                  <a:schemeClr val="bg1"/>
                </a:solidFill>
              </a:rPr>
              <a:t> and C</a:t>
            </a:r>
            <a:r>
              <a:rPr lang="en-US" altLang="en-US" sz="2000" baseline="-25000" dirty="0" smtClean="0">
                <a:solidFill>
                  <a:schemeClr val="bg1"/>
                </a:solidFill>
              </a:rPr>
              <a:t>5</a:t>
            </a:r>
            <a:r>
              <a:rPr lang="en-US" altLang="en-US" sz="2000" dirty="0" smtClean="0">
                <a:solidFill>
                  <a:schemeClr val="bg1"/>
                </a:solidFill>
              </a:rPr>
              <a:t> components</a:t>
            </a:r>
            <a:r>
              <a:rPr lang="en-US" altLang="en-US" sz="2000" dirty="0" smtClean="0">
                <a:solidFill>
                  <a:schemeClr val="bg1"/>
                </a:solidFill>
              </a:rPr>
              <a:t> </a:t>
            </a:r>
            <a:endParaRPr lang="en-US" altLang="en-US" sz="2000" dirty="0" smtClean="0">
              <a:solidFill>
                <a:schemeClr val="bg1"/>
              </a:solidFill>
            </a:endParaRPr>
          </a:p>
          <a:p>
            <a:pPr defTabSz="360000" eaLnBrk="1" hangingPunct="1">
              <a:lnSpc>
                <a:spcPts val="1900"/>
              </a:lnSpc>
              <a:buFont typeface="Arial" pitchFamily="34" charset="0"/>
              <a:buChar char="•"/>
            </a:pPr>
            <a:endParaRPr lang="en-US" altLang="en-US" sz="2000" dirty="0">
              <a:solidFill>
                <a:schemeClr val="bg1"/>
              </a:solidFill>
            </a:endParaRPr>
          </a:p>
        </p:txBody>
      </p:sp>
      <p:sp>
        <p:nvSpPr>
          <p:cNvPr id="21507" name="TextBox 5"/>
          <p:cNvSpPr txBox="1">
            <a:spLocks noChangeArrowheads="1"/>
          </p:cNvSpPr>
          <p:nvPr/>
        </p:nvSpPr>
        <p:spPr bwMode="auto">
          <a:xfrm>
            <a:off x="71572" y="259200"/>
            <a:ext cx="641746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9pPr>
          </a:lstStyle>
          <a:p>
            <a:pPr eaLnBrk="1" hangingPunct="1"/>
            <a:r>
              <a:rPr lang="en-US" altLang="en-US" sz="2600" dirty="0">
                <a:solidFill>
                  <a:schemeClr val="bg1"/>
                </a:solidFill>
                <a:latin typeface="Arial Bold" pitchFamily="3" charset="0"/>
              </a:rPr>
              <a:t>P</a:t>
            </a:r>
            <a:r>
              <a:rPr lang="en-US" altLang="en-US" sz="2600" dirty="0" smtClean="0">
                <a:solidFill>
                  <a:schemeClr val="bg1"/>
                </a:solidFill>
                <a:latin typeface="Arial Bold" pitchFamily="3" charset="0"/>
              </a:rPr>
              <a:t>otential </a:t>
            </a:r>
            <a:r>
              <a:rPr lang="en-US" altLang="en-US" sz="2600" dirty="0">
                <a:solidFill>
                  <a:schemeClr val="bg1"/>
                </a:solidFill>
                <a:latin typeface="Arial Bold" pitchFamily="3" charset="0"/>
              </a:rPr>
              <a:t>for </a:t>
            </a:r>
            <a:r>
              <a:rPr lang="en-US" altLang="en-US" sz="2600" dirty="0" smtClean="0">
                <a:solidFill>
                  <a:schemeClr val="bg1"/>
                </a:solidFill>
                <a:latin typeface="Arial Bold" pitchFamily="3" charset="0"/>
              </a:rPr>
              <a:t>multiple &amp; stacked plays</a:t>
            </a:r>
            <a:endParaRPr lang="en-US" altLang="en-US" sz="2600" dirty="0">
              <a:solidFill>
                <a:schemeClr val="bg1"/>
              </a:solidFill>
              <a:latin typeface="Arial Bold" pitchFamily="3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3"/>
          <a:stretch/>
        </p:blipFill>
        <p:spPr>
          <a:xfrm>
            <a:off x="6110833" y="1013100"/>
            <a:ext cx="2794011" cy="3187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135776" y="4332056"/>
            <a:ext cx="27690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dirty="0" err="1" smtClean="0">
                <a:solidFill>
                  <a:schemeClr val="bg1"/>
                </a:solidFill>
              </a:rPr>
              <a:t>Côté</a:t>
            </a:r>
            <a:r>
              <a:rPr lang="en-AU" sz="800" dirty="0" smtClean="0">
                <a:solidFill>
                  <a:schemeClr val="bg1"/>
                </a:solidFill>
              </a:rPr>
              <a:t> et al, 2018. The APPEA Journal 2018, 58, 799-804</a:t>
            </a:r>
          </a:p>
          <a:p>
            <a:r>
              <a:rPr lang="en-AU" sz="800" dirty="0" smtClean="0">
                <a:solidFill>
                  <a:schemeClr val="bg1"/>
                </a:solidFill>
              </a:rPr>
              <a:t>https: doi.org/10.1071/AJ17040</a:t>
            </a:r>
            <a:endParaRPr lang="en-AU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12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Background_Images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5"/>
          <p:cNvSpPr txBox="1">
            <a:spLocks noChangeArrowheads="1"/>
          </p:cNvSpPr>
          <p:nvPr/>
        </p:nvSpPr>
        <p:spPr bwMode="auto">
          <a:xfrm>
            <a:off x="568325" y="258763"/>
            <a:ext cx="55832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9pPr>
          </a:lstStyle>
          <a:p>
            <a:pPr eaLnBrk="1" hangingPunct="1"/>
            <a:r>
              <a:rPr lang="en-US" altLang="en-US" sz="2800" dirty="0" smtClean="0">
                <a:solidFill>
                  <a:schemeClr val="bg1"/>
                </a:solidFill>
                <a:latin typeface="Arial Bold" pitchFamily="3" charset="0"/>
              </a:rPr>
              <a:t>Frontier </a:t>
            </a:r>
            <a:r>
              <a:rPr lang="en-US" altLang="en-US" sz="2800" dirty="0" err="1" smtClean="0">
                <a:solidFill>
                  <a:schemeClr val="bg1"/>
                </a:solidFill>
                <a:latin typeface="Arial Bold" pitchFamily="3" charset="0"/>
              </a:rPr>
              <a:t>Beetaloo</a:t>
            </a:r>
            <a:r>
              <a:rPr lang="en-US" altLang="en-US" sz="2800" dirty="0" smtClean="0">
                <a:solidFill>
                  <a:schemeClr val="bg1"/>
                </a:solidFill>
                <a:latin typeface="Arial Bold" pitchFamily="3" charset="0"/>
              </a:rPr>
              <a:t> equivalents</a:t>
            </a:r>
            <a:endParaRPr lang="en-US" altLang="en-US" sz="2800" dirty="0">
              <a:solidFill>
                <a:schemeClr val="bg1"/>
              </a:solidFill>
              <a:latin typeface="Arial Bold" pitchFamily="3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 bwMode="auto">
          <a:xfrm>
            <a:off x="2971800" y="1062073"/>
            <a:ext cx="5827134" cy="3271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AU" sz="2000" u="sng" dirty="0" smtClean="0"/>
              <a:t>Frontier basins</a:t>
            </a:r>
            <a:r>
              <a:rPr lang="en-AU" sz="2000" dirty="0" smtClean="0"/>
              <a:t>:</a:t>
            </a:r>
          </a:p>
          <a:p>
            <a:r>
              <a:rPr lang="en-AU" sz="2000" dirty="0" smtClean="0"/>
              <a:t>South Nicholson </a:t>
            </a:r>
            <a:r>
              <a:rPr lang="en-AU" sz="2000" dirty="0"/>
              <a:t>Basin ≈ </a:t>
            </a:r>
            <a:r>
              <a:rPr lang="en-AU" sz="2000" dirty="0" smtClean="0"/>
              <a:t>Roper Group</a:t>
            </a:r>
            <a:endParaRPr lang="en-AU" sz="2000" dirty="0" smtClean="0"/>
          </a:p>
          <a:p>
            <a:r>
              <a:rPr lang="en-AU" sz="2000" dirty="0" smtClean="0"/>
              <a:t>Lawn Hill Platform ≈ McArthur Group</a:t>
            </a:r>
          </a:p>
          <a:p>
            <a:pPr marL="0" indent="0">
              <a:buNone/>
            </a:pPr>
            <a:r>
              <a:rPr lang="en-AU" sz="2000" u="sng" dirty="0" smtClean="0"/>
              <a:t>Significant new geoscience data </a:t>
            </a:r>
            <a:r>
              <a:rPr lang="en-AU" sz="2000" dirty="0" smtClean="0"/>
              <a:t>(Australian &amp; NT </a:t>
            </a:r>
            <a:r>
              <a:rPr lang="en-AU" sz="2000" dirty="0" err="1" smtClean="0"/>
              <a:t>govt</a:t>
            </a:r>
            <a:r>
              <a:rPr lang="en-AU" sz="2000" dirty="0" smtClean="0"/>
              <a:t> funding) to </a:t>
            </a:r>
            <a:r>
              <a:rPr lang="en-AU" sz="2000" dirty="0" err="1" smtClean="0"/>
              <a:t>derisk</a:t>
            </a:r>
            <a:r>
              <a:rPr lang="en-AU" sz="2000" dirty="0" smtClean="0"/>
              <a:t> exploration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000" dirty="0" smtClean="0"/>
              <a:t>New seismic data, source rock geochemistry and planned drilling</a:t>
            </a:r>
          </a:p>
          <a:p>
            <a:pPr marL="0" indent="0">
              <a:buNone/>
            </a:pPr>
            <a:r>
              <a:rPr lang="en-AU" sz="2000" u="sng" dirty="0" smtClean="0"/>
              <a:t>Stimulating investment </a:t>
            </a:r>
          </a:p>
          <a:p>
            <a:r>
              <a:rPr lang="en-AU" sz="2000" dirty="0" smtClean="0"/>
              <a:t>Santos farm-in to Armour Energy permit applications</a:t>
            </a:r>
            <a:endParaRPr lang="en-AU" sz="2000" dirty="0" smtClean="0"/>
          </a:p>
          <a:p>
            <a:endParaRPr lang="en-AU" sz="2000" dirty="0" smtClean="0"/>
          </a:p>
          <a:p>
            <a:endParaRPr lang="en-AU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663" y="1111333"/>
            <a:ext cx="2276049" cy="341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06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Background_Images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extBox 4"/>
          <p:cNvSpPr>
            <a:spLocks noChangeArrowheads="1"/>
          </p:cNvSpPr>
          <p:nvPr/>
        </p:nvSpPr>
        <p:spPr bwMode="auto">
          <a:xfrm>
            <a:off x="142180" y="1066343"/>
            <a:ext cx="4924424" cy="3816429"/>
          </a:xfrm>
          <a:custGeom>
            <a:avLst/>
            <a:gdLst>
              <a:gd name="T0" fmla="*/ 0 w 8586126"/>
              <a:gd name="T1" fmla="*/ 0 h 369332"/>
              <a:gd name="T2" fmla="*/ 8013142 w 8586126"/>
              <a:gd name="T3" fmla="*/ 0 h 369332"/>
              <a:gd name="T4" fmla="*/ 8013142 w 8586126"/>
              <a:gd name="T5" fmla="*/ 721816 h 369332"/>
              <a:gd name="T6" fmla="*/ 0 w 8586126"/>
              <a:gd name="T7" fmla="*/ 721816 h 369332"/>
              <a:gd name="T8" fmla="*/ 0 w 8586126"/>
              <a:gd name="T9" fmla="*/ 0 h 3693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586126"/>
              <a:gd name="T16" fmla="*/ 0 h 369332"/>
              <a:gd name="T17" fmla="*/ 8586126 w 8586126"/>
              <a:gd name="T18" fmla="*/ 369332 h 3693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586126" h="369332">
                <a:moveTo>
                  <a:pt x="0" y="0"/>
                </a:moveTo>
                <a:lnTo>
                  <a:pt x="8586126" y="0"/>
                </a:lnTo>
                <a:lnTo>
                  <a:pt x="8586126" y="369332"/>
                </a:lnTo>
                <a:lnTo>
                  <a:pt x="0" y="369332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9pPr>
          </a:lstStyle>
          <a:p>
            <a:pPr eaLnBrk="1" hangingPunct="1"/>
            <a:r>
              <a:rPr lang="en-AU" altLang="en-US" sz="2200" u="sng" dirty="0" smtClean="0">
                <a:solidFill>
                  <a:schemeClr val="bg1"/>
                </a:solidFill>
              </a:rPr>
              <a:t>Offshore markets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AU" altLang="en-US" sz="2200" dirty="0" smtClean="0">
                <a:solidFill>
                  <a:schemeClr val="bg1"/>
                </a:solidFill>
              </a:rPr>
              <a:t> closest LNG hub to SE Asia: </a:t>
            </a:r>
            <a:r>
              <a:rPr lang="en-AU" altLang="en-US" sz="2200" dirty="0" err="1" smtClean="0">
                <a:solidFill>
                  <a:schemeClr val="bg1"/>
                </a:solidFill>
              </a:rPr>
              <a:t>Ichthys</a:t>
            </a:r>
            <a:r>
              <a:rPr lang="en-AU" altLang="en-US" sz="2200" dirty="0" smtClean="0">
                <a:solidFill>
                  <a:schemeClr val="bg1"/>
                </a:solidFill>
              </a:rPr>
              <a:t> </a:t>
            </a:r>
            <a:r>
              <a:rPr lang="en-AU" altLang="en-US" sz="2200" dirty="0">
                <a:solidFill>
                  <a:schemeClr val="bg1"/>
                </a:solidFill>
              </a:rPr>
              <a:t>LNG </a:t>
            </a:r>
            <a:r>
              <a:rPr lang="en-AU" altLang="en-US" sz="2200" dirty="0" smtClean="0">
                <a:solidFill>
                  <a:schemeClr val="bg1"/>
                </a:solidFill>
              </a:rPr>
              <a:t>Project (initial </a:t>
            </a:r>
            <a:r>
              <a:rPr lang="en-AU" altLang="en-US" sz="2200" dirty="0">
                <a:solidFill>
                  <a:schemeClr val="bg1"/>
                </a:solidFill>
              </a:rPr>
              <a:t>capacity of 8.4 </a:t>
            </a:r>
            <a:r>
              <a:rPr lang="en-AU" altLang="en-US" sz="2200" dirty="0" err="1">
                <a:solidFill>
                  <a:schemeClr val="bg1"/>
                </a:solidFill>
              </a:rPr>
              <a:t>Mtpa</a:t>
            </a:r>
            <a:r>
              <a:rPr lang="en-AU" altLang="en-US" sz="2200" dirty="0">
                <a:solidFill>
                  <a:schemeClr val="bg1"/>
                </a:solidFill>
              </a:rPr>
              <a:t> </a:t>
            </a:r>
            <a:r>
              <a:rPr lang="en-AU" altLang="en-US" sz="2200" dirty="0" smtClean="0">
                <a:solidFill>
                  <a:schemeClr val="bg1"/>
                </a:solidFill>
              </a:rPr>
              <a:t>LNG) + Darwin LNG (design capacity </a:t>
            </a:r>
            <a:r>
              <a:rPr lang="en-AU" altLang="en-US" sz="2200" dirty="0">
                <a:solidFill>
                  <a:schemeClr val="bg1"/>
                </a:solidFill>
              </a:rPr>
              <a:t>of </a:t>
            </a:r>
            <a:r>
              <a:rPr lang="en-AU" altLang="en-US" sz="2200" dirty="0" smtClean="0">
                <a:solidFill>
                  <a:schemeClr val="bg1"/>
                </a:solidFill>
              </a:rPr>
              <a:t>3.7 </a:t>
            </a:r>
            <a:r>
              <a:rPr lang="en-AU" altLang="en-US" sz="2200" dirty="0" err="1">
                <a:solidFill>
                  <a:schemeClr val="bg1"/>
                </a:solidFill>
              </a:rPr>
              <a:t>Mtpa</a:t>
            </a:r>
            <a:r>
              <a:rPr lang="en-AU" altLang="en-US" sz="2200" dirty="0">
                <a:solidFill>
                  <a:schemeClr val="bg1"/>
                </a:solidFill>
              </a:rPr>
              <a:t> LNG)</a:t>
            </a:r>
          </a:p>
          <a:p>
            <a:pPr eaLnBrk="1" hangingPunct="1"/>
            <a:endParaRPr lang="en-AU" altLang="en-US" sz="22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AU" altLang="en-US" sz="2200" u="sng" dirty="0" smtClean="0">
                <a:solidFill>
                  <a:schemeClr val="bg1"/>
                </a:solidFill>
              </a:rPr>
              <a:t>Onshore markets</a:t>
            </a:r>
            <a:endParaRPr lang="en-AU" altLang="en-US" sz="2200" dirty="0" smtClean="0">
              <a:solidFill>
                <a:schemeClr val="bg1"/>
              </a:solidFill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AU" altLang="en-US" sz="2200" dirty="0" smtClean="0">
                <a:solidFill>
                  <a:schemeClr val="bg1"/>
                </a:solidFill>
              </a:rPr>
              <a:t> Improved pipeline infrastructure </a:t>
            </a:r>
            <a:r>
              <a:rPr lang="en-AU" altLang="en-US" sz="2200" dirty="0" smtClean="0">
                <a:solidFill>
                  <a:schemeClr val="bg1"/>
                </a:solidFill>
              </a:rPr>
              <a:t>- </a:t>
            </a:r>
            <a:r>
              <a:rPr lang="en-AU" altLang="en-US" sz="2200" dirty="0" smtClean="0">
                <a:solidFill>
                  <a:schemeClr val="bg1"/>
                </a:solidFill>
              </a:rPr>
              <a:t>linked to domestic east coast </a:t>
            </a:r>
            <a:r>
              <a:rPr lang="en-AU" altLang="en-US" sz="2200" dirty="0" smtClean="0">
                <a:solidFill>
                  <a:schemeClr val="bg1"/>
                </a:solidFill>
              </a:rPr>
              <a:t>markets &amp; to major mining operations</a:t>
            </a:r>
            <a:endParaRPr lang="en-AU" altLang="en-US" sz="2200" dirty="0">
              <a:solidFill>
                <a:schemeClr val="bg1"/>
              </a:solidFill>
            </a:endParaRPr>
          </a:p>
          <a:p>
            <a:pPr eaLnBrk="1" hangingPunct="1">
              <a:buFont typeface="Arial" pitchFamily="34" charset="0"/>
              <a:buChar char="•"/>
            </a:pPr>
            <a:endParaRPr lang="en-US" altLang="en-US" sz="2200" dirty="0">
              <a:solidFill>
                <a:schemeClr val="bg1"/>
              </a:solidFill>
            </a:endParaRPr>
          </a:p>
        </p:txBody>
      </p:sp>
      <p:sp>
        <p:nvSpPr>
          <p:cNvPr id="21507" name="TextBox 5"/>
          <p:cNvSpPr txBox="1">
            <a:spLocks noChangeArrowheads="1"/>
          </p:cNvSpPr>
          <p:nvPr/>
        </p:nvSpPr>
        <p:spPr bwMode="auto">
          <a:xfrm>
            <a:off x="568325" y="258763"/>
            <a:ext cx="55832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9pPr>
          </a:lstStyle>
          <a:p>
            <a:pPr eaLnBrk="1" hangingPunct="1"/>
            <a:r>
              <a:rPr lang="en-US" altLang="en-US" sz="2800" dirty="0" smtClean="0">
                <a:solidFill>
                  <a:schemeClr val="bg1"/>
                </a:solidFill>
                <a:latin typeface="Arial Bold" pitchFamily="3" charset="0"/>
              </a:rPr>
              <a:t>Proximity to markets</a:t>
            </a:r>
            <a:endParaRPr lang="en-US" altLang="en-US" sz="2800" dirty="0">
              <a:solidFill>
                <a:schemeClr val="bg1"/>
              </a:solidFill>
              <a:latin typeface="Arial Bold" pitchFamily="3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0896" y="3028989"/>
            <a:ext cx="3587587" cy="1388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1355" y="1120775"/>
            <a:ext cx="1805682" cy="20726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02169" y="4452621"/>
            <a:ext cx="2285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err="1" smtClean="0">
                <a:solidFill>
                  <a:schemeClr val="bg1"/>
                </a:solidFill>
              </a:rPr>
              <a:t>Icthys</a:t>
            </a:r>
            <a:r>
              <a:rPr lang="en-AU" sz="1200" dirty="0" smtClean="0">
                <a:solidFill>
                  <a:schemeClr val="bg1"/>
                </a:solidFill>
              </a:rPr>
              <a:t> LNG project - Darwin</a:t>
            </a:r>
            <a:endParaRPr lang="en-AU" sz="12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917530" y="1120775"/>
            <a:ext cx="2045255" cy="169737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7171" r="6770"/>
          <a:stretch/>
        </p:blipFill>
        <p:spPr>
          <a:xfrm>
            <a:off x="7017302" y="1166168"/>
            <a:ext cx="2085976" cy="1663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012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Background_Images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5"/>
          <p:cNvSpPr txBox="1">
            <a:spLocks noChangeArrowheads="1"/>
          </p:cNvSpPr>
          <p:nvPr/>
        </p:nvSpPr>
        <p:spPr bwMode="auto">
          <a:xfrm>
            <a:off x="288478" y="258763"/>
            <a:ext cx="55832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3" charset="-128"/>
              </a:defRPr>
            </a:lvl9pPr>
          </a:lstStyle>
          <a:p>
            <a:pPr eaLnBrk="1" hangingPunct="1"/>
            <a:r>
              <a:rPr lang="en-US" altLang="en-US" sz="2800" dirty="0" smtClean="0">
                <a:solidFill>
                  <a:schemeClr val="bg1"/>
                </a:solidFill>
                <a:latin typeface="Arial Bold" pitchFamily="3" charset="0"/>
              </a:rPr>
              <a:t>Data freely available</a:t>
            </a:r>
            <a:endParaRPr lang="en-US" altLang="en-US" sz="2800" dirty="0">
              <a:solidFill>
                <a:schemeClr val="bg1"/>
              </a:solidFill>
              <a:latin typeface="Arial Bold" pitchFamily="3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006" y="1285700"/>
            <a:ext cx="1422099" cy="2014444"/>
          </a:xfrm>
          <a:prstGeom prst="rect">
            <a:avLst/>
          </a:prstGeom>
        </p:spPr>
      </p:pic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4831080" y="1140077"/>
            <a:ext cx="4084320" cy="4795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AU" sz="2000" dirty="0" smtClean="0"/>
              <a:t>interpretation ready Kingdom seismic project over </a:t>
            </a:r>
            <a:r>
              <a:rPr lang="en-AU" sz="2000" dirty="0" err="1" smtClean="0"/>
              <a:t>Beetaloo</a:t>
            </a:r>
            <a:r>
              <a:rPr lang="en-AU" sz="2000" dirty="0" smtClean="0"/>
              <a:t> Sub-basin, </a:t>
            </a:r>
            <a:r>
              <a:rPr lang="en-AU" sz="2000" dirty="0" err="1" smtClean="0"/>
              <a:t>Frogtech</a:t>
            </a:r>
            <a:r>
              <a:rPr lang="en-AU" sz="2000" dirty="0" smtClean="0"/>
              <a:t> SEEBASE update over greater McArthur Basin </a:t>
            </a:r>
          </a:p>
          <a:p>
            <a:pPr eaLnBrk="1" hangingPunct="1"/>
            <a:r>
              <a:rPr lang="en-AU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Discover and download geoscience information at: </a:t>
            </a:r>
          </a:p>
          <a:p>
            <a:pPr marL="0" indent="0" eaLnBrk="1" hangingPunct="1">
              <a:buNone/>
            </a:pPr>
            <a:r>
              <a:rPr lang="en-AU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AU" altLang="en-US" sz="1800" dirty="0" smtClean="0">
                <a:latin typeface="Arial" charset="0"/>
                <a:cs typeface="Arial" charset="0"/>
                <a:hlinkClick r:id="rId4"/>
              </a:rPr>
              <a:t>www.minerals.nt.gov.au/ntgs</a:t>
            </a:r>
            <a:endParaRPr lang="en-AU" altLang="en-US" sz="1800" dirty="0">
              <a:latin typeface="Arial" charset="0"/>
              <a:cs typeface="Arial" charset="0"/>
            </a:endParaRPr>
          </a:p>
          <a:p>
            <a:pPr eaLnBrk="1" hangingPunct="1"/>
            <a:r>
              <a:rPr lang="en-AU" altLang="en-US" sz="1800" dirty="0" smtClean="0">
                <a:latin typeface="Arial" charset="0"/>
                <a:cs typeface="Arial" charset="0"/>
              </a:rPr>
              <a:t>Regulatory information can be accessed through </a:t>
            </a:r>
            <a:r>
              <a:rPr lang="en-AU" altLang="en-US" sz="1800" dirty="0" smtClean="0">
                <a:latin typeface="Arial" charset="0"/>
                <a:cs typeface="Arial" charset="0"/>
                <a:hlinkClick r:id="rId5"/>
              </a:rPr>
              <a:t>www.minerals.nt.gov.au</a:t>
            </a:r>
            <a:endParaRPr lang="en-AU" altLang="en-US" sz="1800" dirty="0" smtClean="0">
              <a:latin typeface="Arial" charset="0"/>
              <a:cs typeface="Arial" charset="0"/>
            </a:endParaRPr>
          </a:p>
          <a:p>
            <a:pPr eaLnBrk="1" hangingPunct="1"/>
            <a:endParaRPr lang="en-AU" altLang="en-US" sz="1800" dirty="0"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AU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" t="3298" r="699" b="550"/>
          <a:stretch/>
        </p:blipFill>
        <p:spPr>
          <a:xfrm>
            <a:off x="487679" y="3537755"/>
            <a:ext cx="3557451" cy="11184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027" y="1902376"/>
            <a:ext cx="1080711" cy="15316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78" y="1333423"/>
            <a:ext cx="1800283" cy="183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31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3579</TotalTime>
  <Words>456</Words>
  <Application>Microsoft Office PowerPoint</Application>
  <PresentationFormat>On-screen Show (16:9)</PresentationFormat>
  <Paragraphs>62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ＭＳ Ｐゴシック</vt:lpstr>
      <vt:lpstr>Arial</vt:lpstr>
      <vt:lpstr>Arial Bold</vt:lpstr>
      <vt:lpstr>Calibri</vt:lpstr>
      <vt:lpstr>ヒラギノ角ゴ Pro W3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Geoscience Australa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Harding Alissa</dc:creator>
  <cp:lastModifiedBy>Dorothy Close</cp:lastModifiedBy>
  <cp:revision>79</cp:revision>
  <dcterms:created xsi:type="dcterms:W3CDTF">2014-01-06T05:33:26Z</dcterms:created>
  <dcterms:modified xsi:type="dcterms:W3CDTF">2020-01-28T08:18:29Z</dcterms:modified>
</cp:coreProperties>
</file>